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94" r:id="rId4"/>
    <p:sldId id="295" r:id="rId5"/>
    <p:sldId id="296" r:id="rId6"/>
    <p:sldId id="324" r:id="rId7"/>
    <p:sldId id="297" r:id="rId8"/>
    <p:sldId id="315" r:id="rId9"/>
    <p:sldId id="316" r:id="rId10"/>
    <p:sldId id="317" r:id="rId11"/>
    <p:sldId id="318" r:id="rId12"/>
    <p:sldId id="299" r:id="rId13"/>
    <p:sldId id="300" r:id="rId14"/>
    <p:sldId id="301" r:id="rId15"/>
    <p:sldId id="302" r:id="rId16"/>
    <p:sldId id="304" r:id="rId17"/>
    <p:sldId id="303" r:id="rId18"/>
    <p:sldId id="308" r:id="rId19"/>
    <p:sldId id="309" r:id="rId20"/>
    <p:sldId id="321" r:id="rId21"/>
    <p:sldId id="310" r:id="rId22"/>
    <p:sldId id="305" r:id="rId23"/>
    <p:sldId id="306" r:id="rId24"/>
    <p:sldId id="323" r:id="rId25"/>
    <p:sldId id="307" r:id="rId26"/>
    <p:sldId id="311" r:id="rId27"/>
    <p:sldId id="312" r:id="rId28"/>
    <p:sldId id="313" r:id="rId29"/>
    <p:sldId id="319" r:id="rId30"/>
    <p:sldId id="314" r:id="rId31"/>
    <p:sldId id="290" r:id="rId32"/>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86483" autoAdjust="0"/>
  </p:normalViewPr>
  <p:slideViewPr>
    <p:cSldViewPr snapToGrid="0" showGuides="1">
      <p:cViewPr varScale="1">
        <p:scale>
          <a:sx n="102" d="100"/>
          <a:sy n="102" d="100"/>
        </p:scale>
        <p:origin x="208" y="76"/>
      </p:cViewPr>
      <p:guideLst>
        <p:guide pos="416"/>
        <p:guide pos="7256"/>
        <p:guide orient="horz" pos="712"/>
        <p:guide orient="horz" pos="3928"/>
        <p:guide orient="horz" pos="3864"/>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
        <p:cNvGrpSpPr/>
        <p:nvPr/>
      </p:nvGrpSpPr>
      <p:grpSpPr>
        <a:xfrm>
          <a:off x="0" y="0"/>
          <a:ext cx="0" cy="0"/>
          <a:chOff x="0" y="0"/>
          <a:chExt cx="0" cy="0"/>
        </a:xfrm>
      </p:grpSpPr>
      <p:sp>
        <p:nvSpPr>
          <p:cNvPr id="238" name="任意多边形: 形状 237"/>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239" name="任意多边形: 形状 238"/>
          <p:cNvSpPr/>
          <p:nvPr/>
        </p:nvSpPr>
        <p:spPr>
          <a:xfrm>
            <a:off x="1" y="1"/>
            <a:ext cx="3502560" cy="229835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240" name="任意多边形: 形状 239"/>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241" name="任意多边形: 形状 240"/>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65" name="任意多边形: 形状 164"/>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66" name="任意多边形: 形状 165"/>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67" name="任意多边形: 形状 166"/>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60" name="组合 159"/>
          <p:cNvGrpSpPr/>
          <p:nvPr/>
        </p:nvGrpSpPr>
        <p:grpSpPr>
          <a:xfrm>
            <a:off x="6371702" y="514976"/>
            <a:ext cx="5323646" cy="6044859"/>
            <a:chOff x="5968802" y="1795114"/>
            <a:chExt cx="5323646" cy="6044859"/>
          </a:xfrm>
        </p:grpSpPr>
        <p:grpSp>
          <p:nvGrpSpPr>
            <p:cNvPr id="23" name="组合 22"/>
            <p:cNvGrpSpPr/>
            <p:nvPr/>
          </p:nvGrpSpPr>
          <p:grpSpPr>
            <a:xfrm>
              <a:off x="5968802" y="5588495"/>
              <a:ext cx="834185" cy="947060"/>
              <a:chOff x="2340261" y="3044909"/>
              <a:chExt cx="260619" cy="295884"/>
            </a:xfrm>
          </p:grpSpPr>
          <p:sp>
            <p:nvSpPr>
              <p:cNvPr id="155" name="任意多边形: 形状 154"/>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56" name="任意多边形: 形状 155"/>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57" name="任意多边形: 形状 156"/>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58" name="任意多边形: 形状 157"/>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59" name="任意多边形: 形状 158"/>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25" name="组合 24"/>
            <p:cNvGrpSpPr/>
            <p:nvPr/>
          </p:nvGrpSpPr>
          <p:grpSpPr>
            <a:xfrm>
              <a:off x="6326579" y="1795114"/>
              <a:ext cx="4182116" cy="4485905"/>
              <a:chOff x="2452039" y="1859767"/>
              <a:chExt cx="1306592" cy="1401503"/>
            </a:xfrm>
          </p:grpSpPr>
          <p:grpSp>
            <p:nvGrpSpPr>
              <p:cNvPr id="91" name="组合 90"/>
              <p:cNvGrpSpPr/>
              <p:nvPr/>
            </p:nvGrpSpPr>
            <p:grpSpPr>
              <a:xfrm>
                <a:off x="2972596" y="1928722"/>
                <a:ext cx="786035" cy="1117086"/>
                <a:chOff x="2972596" y="1928722"/>
                <a:chExt cx="786035" cy="1117086"/>
              </a:xfrm>
            </p:grpSpPr>
            <p:grpSp>
              <p:nvGrpSpPr>
                <p:cNvPr id="113" name="组合 112"/>
                <p:cNvGrpSpPr/>
                <p:nvPr/>
              </p:nvGrpSpPr>
              <p:grpSpPr>
                <a:xfrm>
                  <a:off x="2972596" y="1928722"/>
                  <a:ext cx="786035" cy="1117086"/>
                  <a:chOff x="2972596" y="1928722"/>
                  <a:chExt cx="786035" cy="1117086"/>
                </a:xfrm>
              </p:grpSpPr>
              <p:sp>
                <p:nvSpPr>
                  <p:cNvPr id="117" name="任意多边形: 形状 116"/>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118" name="组合 117"/>
                  <p:cNvGrpSpPr/>
                  <p:nvPr/>
                </p:nvGrpSpPr>
                <p:grpSpPr>
                  <a:xfrm>
                    <a:off x="2972596" y="1928722"/>
                    <a:ext cx="786035" cy="1117086"/>
                    <a:chOff x="2972596" y="1928722"/>
                    <a:chExt cx="786035" cy="1117086"/>
                  </a:xfrm>
                  <a:solidFill>
                    <a:srgbClr val="707922"/>
                  </a:solidFill>
                </p:grpSpPr>
                <p:sp>
                  <p:nvSpPr>
                    <p:cNvPr id="119" name="任意多边形: 形状 118"/>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0" name="任意多边形: 形状 119"/>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1" name="任意多边形: 形状 120"/>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2" name="任意多边形: 形状 121"/>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3" name="任意多边形: 形状 122"/>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124" name="任意多边形: 形状 123"/>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5" name="任意多边形: 形状 124"/>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6" name="任意多边形: 形状 125"/>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7" name="任意多边形: 形状 126"/>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8" name="任意多边形: 形状 127"/>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9" name="任意多边形: 形状 128"/>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0" name="任意多边形: 形状 129"/>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1" name="任意多边形: 形状 130"/>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2" name="任意多边形: 形状 131"/>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3" name="任意多边形: 形状 132"/>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4" name="任意多边形: 形状 133"/>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5" name="任意多边形: 形状 134"/>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6" name="任意多边形: 形状 135"/>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7" name="任意多边形: 形状 136"/>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8" name="任意多边形: 形状 137"/>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9" name="任意多边形: 形状 138"/>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0" name="任意多边形: 形状 139"/>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1" name="任意多边形: 形状 140"/>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2" name="任意多边形: 形状 141"/>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3" name="任意多边形: 形状 142"/>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4" name="任意多边形: 形状 143"/>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5" name="任意多边形: 形状 144"/>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6" name="任意多边形: 形状 145"/>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7" name="任意多边形: 形状 146"/>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8" name="任意多边形: 形状 147"/>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9" name="任意多边形: 形状 148"/>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0" name="任意多边形: 形状 149"/>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1" name="任意多边形: 形状 150"/>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2" name="任意多边形: 形状 151"/>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3" name="任意多边形: 形状 152"/>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4" name="任意多边形: 形状 153"/>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114" name="任意多边形: 形状 113"/>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115" name="任意多边形: 形状 114"/>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116" name="任意多边形: 形状 115"/>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92" name="组合 91"/>
              <p:cNvGrpSpPr/>
              <p:nvPr/>
            </p:nvGrpSpPr>
            <p:grpSpPr>
              <a:xfrm>
                <a:off x="2452039" y="1859767"/>
                <a:ext cx="1181706" cy="1401503"/>
                <a:chOff x="2452039" y="1859767"/>
                <a:chExt cx="1181706" cy="1401503"/>
              </a:xfrm>
            </p:grpSpPr>
            <p:sp>
              <p:nvSpPr>
                <p:cNvPr id="106" name="任意多边形: 形状 105"/>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107" name="任意多边形: 形状 106"/>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108" name="任意多边形: 形状 107"/>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109" name="任意多边形: 形状 108"/>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110" name="任意多边形: 形状 109"/>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111" name="任意多边形: 形状 110"/>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112" name="任意多边形: 形状 111"/>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93" name="组合 92"/>
              <p:cNvGrpSpPr/>
              <p:nvPr/>
            </p:nvGrpSpPr>
            <p:grpSpPr>
              <a:xfrm>
                <a:off x="2469970" y="2137486"/>
                <a:ext cx="811378" cy="794946"/>
                <a:chOff x="2469970" y="2137486"/>
                <a:chExt cx="811378" cy="794946"/>
              </a:xfrm>
            </p:grpSpPr>
            <p:sp>
              <p:nvSpPr>
                <p:cNvPr id="94" name="任意多边形: 形状 93"/>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95" name="任意多边形: 形状 94"/>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96" name="任意多边形: 形状 95"/>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97" name="任意多边形: 形状 96"/>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98" name="任意多边形: 形状 97"/>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99" name="任意多边形: 形状 98"/>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100" name="任意多边形: 形状 99"/>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101" name="任意多边形: 形状 100"/>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102" name="任意多边形: 形状 101"/>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103" name="任意多边形: 形状 102"/>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104" name="任意多边形: 形状 103"/>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105" name="任意多边形: 形状 104"/>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6" name="组合 25"/>
            <p:cNvGrpSpPr/>
            <p:nvPr/>
          </p:nvGrpSpPr>
          <p:grpSpPr>
            <a:xfrm>
              <a:off x="6417628" y="2995836"/>
              <a:ext cx="4874820" cy="4844137"/>
              <a:chOff x="2480485" y="2234901"/>
              <a:chExt cx="1523009" cy="1513423"/>
            </a:xfrm>
          </p:grpSpPr>
          <p:grpSp>
            <p:nvGrpSpPr>
              <p:cNvPr id="57" name="组合 56"/>
              <p:cNvGrpSpPr/>
              <p:nvPr/>
            </p:nvGrpSpPr>
            <p:grpSpPr>
              <a:xfrm>
                <a:off x="2480485" y="2234901"/>
                <a:ext cx="1523009" cy="1513423"/>
                <a:chOff x="2480485" y="2234901"/>
                <a:chExt cx="1523009" cy="1513423"/>
              </a:xfrm>
            </p:grpSpPr>
            <p:grpSp>
              <p:nvGrpSpPr>
                <p:cNvPr id="64" name="组合 63"/>
                <p:cNvGrpSpPr/>
                <p:nvPr/>
              </p:nvGrpSpPr>
              <p:grpSpPr>
                <a:xfrm>
                  <a:off x="2480485" y="2234901"/>
                  <a:ext cx="1523009" cy="1513423"/>
                  <a:chOff x="2480485" y="2234901"/>
                  <a:chExt cx="1523009" cy="1513423"/>
                </a:xfrm>
              </p:grpSpPr>
              <p:sp>
                <p:nvSpPr>
                  <p:cNvPr id="69" name="任意多边形: 形状 68"/>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70" name="组合 69"/>
                  <p:cNvGrpSpPr/>
                  <p:nvPr/>
                </p:nvGrpSpPr>
                <p:grpSpPr>
                  <a:xfrm>
                    <a:off x="2480485" y="2234901"/>
                    <a:ext cx="1523009" cy="1405283"/>
                    <a:chOff x="2480485" y="2234901"/>
                    <a:chExt cx="1523009" cy="1405283"/>
                  </a:xfrm>
                  <a:solidFill>
                    <a:srgbClr val="F9C2B0"/>
                  </a:solidFill>
                </p:grpSpPr>
                <p:sp>
                  <p:nvSpPr>
                    <p:cNvPr id="71" name="任意多边形: 形状 70"/>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72" name="任意多边形: 形状 71"/>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73" name="任意多边形: 形状 72"/>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74" name="任意多边形: 形状 73"/>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75" name="任意多边形: 形状 74"/>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76" name="任意多边形: 形状 75"/>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77" name="任意多边形: 形状 76"/>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78" name="任意多边形: 形状 77"/>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79" name="任意多边形: 形状 78"/>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80" name="任意多边形: 形状 79"/>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81" name="任意多边形: 形状 80"/>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82" name="任意多边形: 形状 81"/>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83" name="任意多边形: 形状 82"/>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84" name="任意多边形: 形状 83"/>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85" name="任意多边形: 形状 84"/>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86" name="任意多边形: 形状 85"/>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87" name="任意多边形: 形状 86"/>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88" name="任意多边形: 形状 87"/>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89" name="任意多边形: 形状 88"/>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90" name="任意多边形: 形状 89"/>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65" name="任意多边形: 形状 64"/>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66" name="任意多边形: 形状 65"/>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67" name="任意多边形: 形状 66"/>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68" name="任意多边形: 形状 67"/>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58" name="组合 57"/>
              <p:cNvGrpSpPr/>
              <p:nvPr/>
            </p:nvGrpSpPr>
            <p:grpSpPr>
              <a:xfrm>
                <a:off x="3340837" y="2543129"/>
                <a:ext cx="560995" cy="597357"/>
                <a:chOff x="3340837" y="2543129"/>
                <a:chExt cx="560995" cy="597357"/>
              </a:xfrm>
            </p:grpSpPr>
            <p:sp>
              <p:nvSpPr>
                <p:cNvPr id="60" name="任意多边形: 形状 59"/>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61" name="任意多边形: 形状 60"/>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62" name="任意多边形: 形状 61"/>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63" name="任意多边形: 形状 62"/>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59" name="任意多边形: 形状 58"/>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 name="组合 11"/>
          <p:cNvGrpSpPr/>
          <p:nvPr/>
        </p:nvGrpSpPr>
        <p:grpSpPr>
          <a:xfrm>
            <a:off x="-43543" y="-41512"/>
            <a:ext cx="2715587" cy="1709560"/>
            <a:chOff x="0" y="0"/>
            <a:chExt cx="2715587" cy="1709560"/>
          </a:xfrm>
        </p:grpSpPr>
        <p:pic>
          <p:nvPicPr>
            <p:cNvPr id="20" name="图片 19"/>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21" name="图片 20"/>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sp>
        <p:nvSpPr>
          <p:cNvPr id="5" name="标题 4"/>
          <p:cNvSpPr>
            <a:spLocks noGrp="1"/>
          </p:cNvSpPr>
          <p:nvPr>
            <p:ph type="ctrTitle" hasCustomPrompt="1"/>
          </p:nvPr>
        </p:nvSpPr>
        <p:spPr>
          <a:xfrm>
            <a:off x="710101" y="1503193"/>
            <a:ext cx="5688424" cy="2437753"/>
          </a:xfrm>
          <a:prstGeom prst="rect">
            <a:avLst/>
          </a:prstGeom>
        </p:spPr>
        <p:txBody>
          <a:bodyPr wrap="square" anchor="b">
            <a:normAutofit/>
          </a:bodyPr>
          <a:lstStyle>
            <a:lvl1pPr algn="l">
              <a:lnSpc>
                <a:spcPct val="100000"/>
              </a:lnSpc>
              <a:defRPr sz="7200">
                <a:ln w="19050">
                  <a:noFill/>
                </a:ln>
                <a:solidFill>
                  <a:schemeClr val="tx1"/>
                </a:solidFill>
              </a:defRPr>
            </a:lvl1pPr>
          </a:lstStyle>
          <a:p>
            <a:pPr lvl="0"/>
            <a:r>
              <a:rPr lang="zh-CN" altLang="en-US" dirty="0"/>
              <a:t>Click to add title</a:t>
            </a:r>
            <a:endParaRPr lang="en-US" dirty="0"/>
          </a:p>
        </p:txBody>
      </p:sp>
      <p:sp>
        <p:nvSpPr>
          <p:cNvPr id="9" name="副标题 8"/>
          <p:cNvSpPr>
            <a:spLocks noGrp="1"/>
          </p:cNvSpPr>
          <p:nvPr>
            <p:ph type="subTitle" sz="quarter" idx="1" hasCustomPrompt="1"/>
          </p:nvPr>
        </p:nvSpPr>
        <p:spPr>
          <a:xfrm>
            <a:off x="710101" y="4047154"/>
            <a:ext cx="5688424" cy="571318"/>
          </a:xfrm>
          <a:prstGeom prst="roundRect">
            <a:avLst>
              <a:gd name="adj" fmla="val 0"/>
            </a:avLst>
          </a:prstGeom>
          <a:noFill/>
          <a:ln w="25400">
            <a:noFill/>
          </a:ln>
          <a:effectLst/>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zh-CN" altLang="en-US" dirty="0"/>
              <a:t>Click to add subtitle</a:t>
            </a:r>
            <a:endParaRPr lang="en-US" dirty="0"/>
          </a:p>
        </p:txBody>
      </p:sp>
      <p:sp>
        <p:nvSpPr>
          <p:cNvPr id="4" name="文本占位符 3"/>
          <p:cNvSpPr>
            <a:spLocks noGrp="1"/>
          </p:cNvSpPr>
          <p:nvPr>
            <p:ph type="body" sz="quarter" idx="13" hasCustomPrompt="1"/>
          </p:nvPr>
        </p:nvSpPr>
        <p:spPr>
          <a:xfrm>
            <a:off x="713803" y="5747409"/>
            <a:ext cx="4962296" cy="345518"/>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710101" y="5371579"/>
            <a:ext cx="4965860" cy="345518"/>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zh-CN" altLang="en-US" dirty="0"/>
              <a:t>20XX.XX.XX</a:t>
            </a:r>
            <a:endParaRPr lang="en-US" dirty="0"/>
          </a:p>
        </p:txBody>
      </p:sp>
      <p:grpSp>
        <p:nvGrpSpPr>
          <p:cNvPr id="27" name="组合 26"/>
          <p:cNvGrpSpPr/>
          <p:nvPr/>
        </p:nvGrpSpPr>
        <p:grpSpPr>
          <a:xfrm>
            <a:off x="5908692" y="5153205"/>
            <a:ext cx="1721589" cy="2035656"/>
            <a:chOff x="2792370" y="3367276"/>
            <a:chExt cx="537865" cy="635987"/>
          </a:xfrm>
        </p:grpSpPr>
        <p:sp>
          <p:nvSpPr>
            <p:cNvPr id="46" name="任意多边形: 形状 45"/>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47" name="任意多边形: 形状 46"/>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48" name="任意多边形: 形状 47"/>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49" name="任意多边形: 形状 48"/>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50" name="任意多边形: 形状 49"/>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51" name="任意多边形: 形状 50"/>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52" name="任意多边形: 形状 51"/>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53" name="任意多边形: 形状 52"/>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54" name="任意多边形: 形状 53"/>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55" name="任意多边形: 形状 54"/>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56" name="任意多边形: 形状 55"/>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00100" y="1605286"/>
            <a:ext cx="1922161" cy="864515"/>
          </a:xfrm>
          <a:prstGeom prst="rect">
            <a:avLst/>
          </a:prstGeom>
          <a:noFill/>
        </p:spPr>
        <p:txBody>
          <a:bodyPr anchor="t" anchorCtr="0">
            <a:normAutofit/>
          </a:bodyPr>
          <a:lstStyle>
            <a:lvl1pPr algn="r">
              <a:defRPr sz="2800">
                <a:solidFill>
                  <a:schemeClr val="tx1"/>
                </a:solidFill>
              </a:defRPr>
            </a:lvl1pPr>
          </a:lstStyle>
          <a:p>
            <a:pPr lvl="0"/>
            <a:r>
              <a:rPr lang="zh-CN" altLang="en-US" dirty="0"/>
              <a:t>Agenda</a:t>
            </a:r>
            <a:endParaRPr lang="en-US" dirty="0"/>
          </a:p>
        </p:txBody>
      </p:sp>
      <p:sp>
        <p:nvSpPr>
          <p:cNvPr id="3" name="内容占位符 2"/>
          <p:cNvSpPr>
            <a:spLocks noGrp="1"/>
          </p:cNvSpPr>
          <p:nvPr>
            <p:ph sz="quarter" idx="1" hasCustomPrompt="1"/>
          </p:nvPr>
        </p:nvSpPr>
        <p:spPr>
          <a:xfrm>
            <a:off x="2970377" y="1605286"/>
            <a:ext cx="8231021" cy="4071936"/>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p:cNvSpPr>
            <a:spLocks noGrp="1"/>
          </p:cNvSpPr>
          <p:nvPr>
            <p:ph type="dt" sz="half" idx="10"/>
          </p:nvPr>
        </p:nvSpPr>
        <p:spPr/>
        <p:txBody>
          <a:bodyPr/>
          <a:lstStyle>
            <a:lvl1pPr>
              <a:defRPr>
                <a:solidFill>
                  <a:srgbClr val="8E8E8E"/>
                </a:solidFill>
              </a:defRPr>
            </a:lvl1pPr>
          </a:lstStyle>
          <a:p>
            <a:endParaRPr lang="en-US" dirty="0"/>
          </a:p>
        </p:txBody>
      </p:sp>
      <p:sp>
        <p:nvSpPr>
          <p:cNvPr id="5" name="页脚占位符 4"/>
          <p:cNvSpPr>
            <a:spLocks noGrp="1"/>
          </p:cNvSpPr>
          <p:nvPr>
            <p:ph type="ftr" sz="quarter" idx="11"/>
          </p:nvPr>
        </p:nvSpPr>
        <p:spPr/>
        <p:txBody>
          <a:bodyPr/>
          <a:lstStyle>
            <a:lvl1pPr>
              <a:defRPr>
                <a:solidFill>
                  <a:srgbClr val="8E8E8E"/>
                </a:solidFill>
              </a:defRPr>
            </a:lvl1pPr>
          </a:lstStyle>
          <a:p>
            <a:endParaRPr lang="en-US" dirty="0"/>
          </a:p>
        </p:txBody>
      </p:sp>
      <p:sp>
        <p:nvSpPr>
          <p:cNvPr id="6" name="灯片编号占位符 5"/>
          <p:cNvSpPr>
            <a:spLocks noGrp="1"/>
          </p:cNvSpPr>
          <p:nvPr>
            <p:ph type="sldNum" sz="quarter" idx="12"/>
          </p:nvPr>
        </p:nvSpPr>
        <p:spPr/>
        <p:txBody>
          <a:bodyPr/>
          <a:lstStyle>
            <a:lvl1pPr>
              <a:defRPr>
                <a:solidFill>
                  <a:srgbClr val="8E8E8E"/>
                </a:solidFill>
              </a:defRPr>
            </a:lvl1pPr>
          </a:lstStyle>
          <a:p>
            <a:fld id="{C8BB1146-E542-4D4E-B8E9-6919A11DDD48}" type="slidenum">
              <a:rPr lang="en-US" smtClean="0"/>
              <a:pPr/>
              <a:t>‹#›</a:t>
            </a:fld>
            <a:endParaRPr lang="en-US" dirty="0"/>
          </a:p>
        </p:txBody>
      </p:sp>
      <p:cxnSp>
        <p:nvCxnSpPr>
          <p:cNvPr id="10" name="直接连接符 9"/>
          <p:cNvCxnSpPr>
            <a:cxnSpLocks/>
          </p:cNvCxnSpPr>
          <p:nvPr/>
        </p:nvCxnSpPr>
        <p:spPr>
          <a:xfrm>
            <a:off x="2846319" y="1605285"/>
            <a:ext cx="0" cy="4071937"/>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3" name="任意多边形: 形状 12"/>
          <p:cNvSpPr>
            <a:spLocks noChangeAspect="1"/>
          </p:cNvSpPr>
          <p:nvPr/>
        </p:nvSpPr>
        <p:spPr bwMode="auto">
          <a:xfrm>
            <a:off x="1851756" y="4761555"/>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nvGrpSpPr>
          <p:cNvPr id="14" name="组合 13"/>
          <p:cNvGrpSpPr/>
          <p:nvPr/>
        </p:nvGrpSpPr>
        <p:grpSpPr>
          <a:xfrm flipV="1">
            <a:off x="-64505" y="4601029"/>
            <a:ext cx="3573590" cy="2360942"/>
            <a:chOff x="-43543" y="-41512"/>
            <a:chExt cx="2893743" cy="1911792"/>
          </a:xfrm>
        </p:grpSpPr>
        <p:sp>
          <p:nvSpPr>
            <p:cNvPr id="7" name="任意多边形: 形状 6"/>
            <p:cNvSpPr/>
            <p:nvPr/>
          </p:nvSpPr>
          <p:spPr>
            <a:xfrm>
              <a:off x="0" y="1"/>
              <a:ext cx="2850200" cy="1870279"/>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8" name="组合 7"/>
            <p:cNvGrpSpPr/>
            <p:nvPr/>
          </p:nvGrpSpPr>
          <p:grpSpPr>
            <a:xfrm>
              <a:off x="-43543" y="-41512"/>
              <a:ext cx="2715587" cy="1709560"/>
              <a:chOff x="0" y="0"/>
              <a:chExt cx="2715587" cy="1709560"/>
            </a:xfrm>
          </p:grpSpPr>
          <p:pic>
            <p:nvPicPr>
              <p:cNvPr id="9" name="图片 8"/>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pic>
        <p:nvPicPr>
          <p:cNvPr id="15" name="图片 14"/>
          <p:cNvPicPr>
            <a:picLocks noChangeAspect="1"/>
          </p:cNvPicPr>
          <p:nvPr/>
        </p:nvPicPr>
        <p:blipFill>
          <a:blip r:embed="rId4" cstate="screen">
            <a:extLst>
              <a:ext uri="{28A0092B-C50C-407E-A947-70E740481C1C}">
                <a14:useLocalDpi xmlns:a14="http://schemas.microsoft.com/office/drawing/2010/main"/>
              </a:ext>
            </a:extLst>
          </a:blip>
          <a:srcRect r="15966" b="14900"/>
          <a:stretch>
            <a:fillRect/>
          </a:stretch>
        </p:blipFill>
        <p:spPr>
          <a:xfrm>
            <a:off x="8839201" y="2390445"/>
            <a:ext cx="3352800" cy="4467555"/>
          </a:xfrm>
          <a:custGeom>
            <a:avLst/>
            <a:gdLst>
              <a:gd name="connsiteX0" fmla="*/ 0 w 3836905"/>
              <a:gd name="connsiteY0" fmla="*/ 0 h 5112616"/>
              <a:gd name="connsiteX1" fmla="*/ 3836905 w 3836905"/>
              <a:gd name="connsiteY1" fmla="*/ 0 h 5112616"/>
              <a:gd name="connsiteX2" fmla="*/ 3836905 w 3836905"/>
              <a:gd name="connsiteY2" fmla="*/ 5112616 h 5112616"/>
              <a:gd name="connsiteX3" fmla="*/ 0 w 3836905"/>
              <a:gd name="connsiteY3" fmla="*/ 5112616 h 5112616"/>
            </a:gdLst>
            <a:ahLst/>
            <a:cxnLst>
              <a:cxn ang="0">
                <a:pos x="connsiteX0" y="connsiteY0"/>
              </a:cxn>
              <a:cxn ang="0">
                <a:pos x="connsiteX1" y="connsiteY1"/>
              </a:cxn>
              <a:cxn ang="0">
                <a:pos x="connsiteX2" y="connsiteY2"/>
              </a:cxn>
              <a:cxn ang="0">
                <a:pos x="connsiteX3" y="connsiteY3"/>
              </a:cxn>
            </a:cxnLst>
            <a:rect l="l" t="t" r="r" b="b"/>
            <a:pathLst>
              <a:path w="3836905" h="5112616">
                <a:moveTo>
                  <a:pt x="0" y="0"/>
                </a:moveTo>
                <a:lnTo>
                  <a:pt x="3836905" y="0"/>
                </a:lnTo>
                <a:lnTo>
                  <a:pt x="3836905" y="5112616"/>
                </a:lnTo>
                <a:lnTo>
                  <a:pt x="0" y="5112616"/>
                </a:lnTo>
                <a:close/>
              </a:path>
            </a:pathLst>
          </a:custGeom>
        </p:spPr>
      </p:pic>
      <p:sp>
        <p:nvSpPr>
          <p:cNvPr id="17" name="任意多边形: 形状 16"/>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8" name="任意多边形: 形状 17"/>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
        <p:cNvGrpSpPr/>
        <p:nvPr/>
      </p:nvGrpSpPr>
      <p:grpSpPr>
        <a:xfrm>
          <a:off x="0" y="0"/>
          <a:ext cx="0" cy="0"/>
          <a:chOff x="0" y="0"/>
          <a:chExt cx="0" cy="0"/>
        </a:xfrm>
      </p:grpSpPr>
      <p:grpSp>
        <p:nvGrpSpPr>
          <p:cNvPr id="141" name="组合 140"/>
          <p:cNvGrpSpPr/>
          <p:nvPr/>
        </p:nvGrpSpPr>
        <p:grpSpPr>
          <a:xfrm>
            <a:off x="0" y="0"/>
            <a:ext cx="12483374" cy="7207978"/>
            <a:chOff x="0" y="0"/>
            <a:chExt cx="12483374" cy="7207978"/>
          </a:xfrm>
        </p:grpSpPr>
        <p:sp>
          <p:nvSpPr>
            <p:cNvPr id="11" name="任意多边形: 形状 10"/>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2" name="任意多边形: 形状 11"/>
            <p:cNvSpPr/>
            <p:nvPr/>
          </p:nvSpPr>
          <p:spPr>
            <a:xfrm>
              <a:off x="0" y="0"/>
              <a:ext cx="4351663" cy="2855527"/>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3" name="任意多边形: 形状 12"/>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4" name="任意多边形: 形状 13"/>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5" name="任意多边形: 形状 14"/>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6" name="任意多边形: 形状 15"/>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7" name="任意多边形: 形状 16"/>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8" name="组合 17"/>
            <p:cNvGrpSpPr/>
            <p:nvPr/>
          </p:nvGrpSpPr>
          <p:grpSpPr>
            <a:xfrm>
              <a:off x="6371702" y="514976"/>
              <a:ext cx="5323646" cy="6044859"/>
              <a:chOff x="5968802" y="1795114"/>
              <a:chExt cx="5323646" cy="6044859"/>
            </a:xfrm>
          </p:grpSpPr>
          <p:grpSp>
            <p:nvGrpSpPr>
              <p:cNvPr id="19" name="组合 18"/>
              <p:cNvGrpSpPr/>
              <p:nvPr/>
            </p:nvGrpSpPr>
            <p:grpSpPr>
              <a:xfrm>
                <a:off x="5968802" y="5588495"/>
                <a:ext cx="834185" cy="947060"/>
                <a:chOff x="2340261" y="3044909"/>
                <a:chExt cx="260619" cy="295884"/>
              </a:xfrm>
            </p:grpSpPr>
            <p:sp>
              <p:nvSpPr>
                <p:cNvPr id="121" name="任意多边形: 形状 120"/>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22" name="任意多边形: 形状 121"/>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23" name="任意多边形: 形状 122"/>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24" name="任意多边形: 形状 123"/>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25" name="任意多边形: 形状 124"/>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20" name="组合 19"/>
              <p:cNvGrpSpPr/>
              <p:nvPr/>
            </p:nvGrpSpPr>
            <p:grpSpPr>
              <a:xfrm>
                <a:off x="6326579" y="1795114"/>
                <a:ext cx="4182116" cy="4485905"/>
                <a:chOff x="2452039" y="1859767"/>
                <a:chExt cx="1306592" cy="1401503"/>
              </a:xfrm>
            </p:grpSpPr>
            <p:grpSp>
              <p:nvGrpSpPr>
                <p:cNvPr id="57" name="组合 56"/>
                <p:cNvGrpSpPr/>
                <p:nvPr/>
              </p:nvGrpSpPr>
              <p:grpSpPr>
                <a:xfrm>
                  <a:off x="2972596" y="1928722"/>
                  <a:ext cx="786035" cy="1117086"/>
                  <a:chOff x="2972596" y="1928722"/>
                  <a:chExt cx="786035" cy="1117086"/>
                </a:xfrm>
              </p:grpSpPr>
              <p:grpSp>
                <p:nvGrpSpPr>
                  <p:cNvPr id="79" name="组合 78"/>
                  <p:cNvGrpSpPr/>
                  <p:nvPr/>
                </p:nvGrpSpPr>
                <p:grpSpPr>
                  <a:xfrm>
                    <a:off x="2972596" y="1928722"/>
                    <a:ext cx="786035" cy="1117086"/>
                    <a:chOff x="2972596" y="1928722"/>
                    <a:chExt cx="786035" cy="1117086"/>
                  </a:xfrm>
                </p:grpSpPr>
                <p:sp>
                  <p:nvSpPr>
                    <p:cNvPr id="83" name="任意多边形: 形状 82"/>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84" name="组合 83"/>
                    <p:cNvGrpSpPr/>
                    <p:nvPr/>
                  </p:nvGrpSpPr>
                  <p:grpSpPr>
                    <a:xfrm>
                      <a:off x="2972596" y="1928722"/>
                      <a:ext cx="786035" cy="1117086"/>
                      <a:chOff x="2972596" y="1928722"/>
                      <a:chExt cx="786035" cy="1117086"/>
                    </a:xfrm>
                    <a:solidFill>
                      <a:srgbClr val="707922"/>
                    </a:solidFill>
                  </p:grpSpPr>
                  <p:sp>
                    <p:nvSpPr>
                      <p:cNvPr id="85" name="任意多边形: 形状 84"/>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6" name="任意多边形: 形状 85"/>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7" name="任意多边形: 形状 86"/>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8" name="任意多边形: 形状 87"/>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9" name="任意多边形: 形状 88"/>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90" name="任意多边形: 形状 89"/>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1" name="任意多边形: 形状 90"/>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2" name="任意多边形: 形状 91"/>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3" name="任意多边形: 形状 92"/>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4" name="任意多边形: 形状 93"/>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5" name="任意多边形: 形状 94"/>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6" name="任意多边形: 形状 95"/>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7" name="任意多边形: 形状 96"/>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8" name="任意多边形: 形状 97"/>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9" name="任意多边形: 形状 98"/>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0" name="任意多边形: 形状 99"/>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1" name="任意多边形: 形状 100"/>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2" name="任意多边形: 形状 101"/>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3" name="任意多边形: 形状 102"/>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4" name="任意多边形: 形状 103"/>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5" name="任意多边形: 形状 104"/>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6" name="任意多边形: 形状 105"/>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7" name="任意多边形: 形状 106"/>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8" name="任意多边形: 形状 107"/>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9" name="任意多边形: 形状 108"/>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0" name="任意多边形: 形状 109"/>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1" name="任意多边形: 形状 110"/>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2" name="任意多边形: 形状 111"/>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3" name="任意多边形: 形状 112"/>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4" name="任意多边形: 形状 113"/>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5" name="任意多边形: 形状 114"/>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6" name="任意多边形: 形状 115"/>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7" name="任意多边形: 形状 116"/>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8" name="任意多边形: 形状 117"/>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9" name="任意多边形: 形状 118"/>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0" name="任意多边形: 形状 119"/>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80" name="任意多边形: 形状 79"/>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81" name="任意多边形: 形状 80"/>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82" name="任意多边形: 形状 81"/>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58" name="组合 57"/>
                <p:cNvGrpSpPr/>
                <p:nvPr/>
              </p:nvGrpSpPr>
              <p:grpSpPr>
                <a:xfrm>
                  <a:off x="2452039" y="1859767"/>
                  <a:ext cx="1181706" cy="1401503"/>
                  <a:chOff x="2452039" y="1859767"/>
                  <a:chExt cx="1181706" cy="1401503"/>
                </a:xfrm>
              </p:grpSpPr>
              <p:sp>
                <p:nvSpPr>
                  <p:cNvPr id="72" name="任意多边形: 形状 71"/>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73" name="任意多边形: 形状 72"/>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74" name="任意多边形: 形状 73"/>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75" name="任意多边形: 形状 74"/>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76" name="任意多边形: 形状 75"/>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77" name="任意多边形: 形状 76"/>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78" name="任意多边形: 形状 77"/>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59" name="组合 58"/>
                <p:cNvGrpSpPr/>
                <p:nvPr/>
              </p:nvGrpSpPr>
              <p:grpSpPr>
                <a:xfrm>
                  <a:off x="2469970" y="2137486"/>
                  <a:ext cx="811378" cy="794946"/>
                  <a:chOff x="2469970" y="2137486"/>
                  <a:chExt cx="811378" cy="794946"/>
                </a:xfrm>
              </p:grpSpPr>
              <p:sp>
                <p:nvSpPr>
                  <p:cNvPr id="60" name="任意多边形: 形状 59"/>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61" name="任意多边形: 形状 60"/>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62" name="任意多边形: 形状 61"/>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63" name="任意多边形: 形状 62"/>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64" name="任意多边形: 形状 63"/>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65" name="任意多边形: 形状 64"/>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66" name="任意多边形: 形状 65"/>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67" name="任意多边形: 形状 66"/>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68" name="任意多边形: 形状 67"/>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69" name="任意多边形: 形状 68"/>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70" name="任意多边形: 形状 69"/>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71" name="任意多边形: 形状 70"/>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1" name="组合 20"/>
              <p:cNvGrpSpPr/>
              <p:nvPr/>
            </p:nvGrpSpPr>
            <p:grpSpPr>
              <a:xfrm>
                <a:off x="6417628" y="2995836"/>
                <a:ext cx="4874820" cy="4844137"/>
                <a:chOff x="2480485" y="2234901"/>
                <a:chExt cx="1523009" cy="1513423"/>
              </a:xfrm>
            </p:grpSpPr>
            <p:grpSp>
              <p:nvGrpSpPr>
                <p:cNvPr id="22" name="组合 21"/>
                <p:cNvGrpSpPr/>
                <p:nvPr/>
              </p:nvGrpSpPr>
              <p:grpSpPr>
                <a:xfrm>
                  <a:off x="2480485" y="2234901"/>
                  <a:ext cx="1523009" cy="1513423"/>
                  <a:chOff x="2480485" y="2234901"/>
                  <a:chExt cx="1523009" cy="1513423"/>
                </a:xfrm>
              </p:grpSpPr>
              <p:grpSp>
                <p:nvGrpSpPr>
                  <p:cNvPr id="30" name="组合 29"/>
                  <p:cNvGrpSpPr/>
                  <p:nvPr/>
                </p:nvGrpSpPr>
                <p:grpSpPr>
                  <a:xfrm>
                    <a:off x="2480485" y="2234901"/>
                    <a:ext cx="1523009" cy="1513423"/>
                    <a:chOff x="2480485" y="2234901"/>
                    <a:chExt cx="1523009" cy="1513423"/>
                  </a:xfrm>
                </p:grpSpPr>
                <p:sp>
                  <p:nvSpPr>
                    <p:cNvPr id="35" name="任意多边形: 形状 34"/>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36" name="组合 35"/>
                    <p:cNvGrpSpPr/>
                    <p:nvPr/>
                  </p:nvGrpSpPr>
                  <p:grpSpPr>
                    <a:xfrm>
                      <a:off x="2480485" y="2234901"/>
                      <a:ext cx="1523009" cy="1405283"/>
                      <a:chOff x="2480485" y="2234901"/>
                      <a:chExt cx="1523009" cy="1405283"/>
                    </a:xfrm>
                    <a:solidFill>
                      <a:srgbClr val="F9C2B0"/>
                    </a:solidFill>
                  </p:grpSpPr>
                  <p:sp>
                    <p:nvSpPr>
                      <p:cNvPr id="37" name="任意多边形: 形状 36"/>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38" name="任意多边形: 形状 37"/>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39" name="任意多边形: 形状 38"/>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40" name="任意多边形: 形状 39"/>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41" name="任意多边形: 形状 40"/>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42" name="任意多边形: 形状 41"/>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43" name="任意多边形: 形状 42"/>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44" name="任意多边形: 形状 43"/>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45" name="任意多边形: 形状 44"/>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46" name="任意多边形: 形状 45"/>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47" name="任意多边形: 形状 46"/>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48" name="任意多边形: 形状 47"/>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49" name="任意多边形: 形状 48"/>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50" name="任意多边形: 形状 49"/>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51" name="任意多边形: 形状 50"/>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52" name="任意多边形: 形状 51"/>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53" name="任意多边形: 形状 52"/>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54" name="任意多边形: 形状 53"/>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55" name="任意多边形: 形状 54"/>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56" name="任意多边形: 形状 55"/>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31" name="任意多边形: 形状 30"/>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32" name="任意多边形: 形状 31"/>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33" name="任意多边形: 形状 32"/>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34" name="任意多边形: 形状 33"/>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23" name="组合 22"/>
                <p:cNvGrpSpPr/>
                <p:nvPr/>
              </p:nvGrpSpPr>
              <p:grpSpPr>
                <a:xfrm>
                  <a:off x="3340837" y="2543129"/>
                  <a:ext cx="560995" cy="597357"/>
                  <a:chOff x="3340837" y="2543129"/>
                  <a:chExt cx="560995" cy="597357"/>
                </a:xfrm>
              </p:grpSpPr>
              <p:sp>
                <p:nvSpPr>
                  <p:cNvPr id="26" name="任意多边形: 形状 25"/>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27" name="任意多边形: 形状 26"/>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28" name="任意多边形: 形状 27"/>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29" name="任意多边形: 形状 28"/>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24" name="任意多边形: 形状 23"/>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6" name="组合 125"/>
            <p:cNvGrpSpPr/>
            <p:nvPr/>
          </p:nvGrpSpPr>
          <p:grpSpPr>
            <a:xfrm>
              <a:off x="0" y="0"/>
              <a:ext cx="2715587" cy="1709560"/>
              <a:chOff x="0" y="0"/>
              <a:chExt cx="2715587" cy="1709560"/>
            </a:xfrm>
          </p:grpSpPr>
          <p:pic>
            <p:nvPicPr>
              <p:cNvPr id="127" name="图片 126"/>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8" name="图片 127"/>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nvGrpSpPr>
            <p:cNvPr id="129" name="组合 128"/>
            <p:cNvGrpSpPr/>
            <p:nvPr/>
          </p:nvGrpSpPr>
          <p:grpSpPr>
            <a:xfrm>
              <a:off x="5908692" y="5153205"/>
              <a:ext cx="1721589" cy="2035656"/>
              <a:chOff x="2792370" y="3367276"/>
              <a:chExt cx="537865" cy="635987"/>
            </a:xfrm>
          </p:grpSpPr>
          <p:sp>
            <p:nvSpPr>
              <p:cNvPr id="130" name="任意多边形: 形状 129"/>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131" name="任意多边形: 形状 130"/>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132" name="任意多边形: 形状 131"/>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133" name="任意多边形: 形状 132"/>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134" name="任意多边形: 形状 133"/>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135" name="任意多边形: 形状 134"/>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136" name="任意多边形: 形状 135"/>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137" name="任意多边形: 形状 136"/>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138" name="任意多边形: 形状 137"/>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139" name="任意多边形: 形状 138"/>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140" name="任意多边形: 形状 139"/>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grpSp>
      <p:sp>
        <p:nvSpPr>
          <p:cNvPr id="5" name="标题 4"/>
          <p:cNvSpPr>
            <a:spLocks noGrp="1"/>
          </p:cNvSpPr>
          <p:nvPr>
            <p:ph type="title" hasCustomPrompt="1"/>
          </p:nvPr>
        </p:nvSpPr>
        <p:spPr>
          <a:xfrm>
            <a:off x="660400" y="2649313"/>
            <a:ext cx="6004077" cy="1231711"/>
          </a:xfrm>
          <a:prstGeom prst="rect">
            <a:avLst/>
          </a:prstGeom>
        </p:spPr>
        <p:txBody>
          <a:bodyPr>
            <a:noAutofit/>
          </a:bodyPr>
          <a:lstStyle>
            <a:lvl1pPr algn="l">
              <a:lnSpc>
                <a:spcPct val="100000"/>
              </a:lnSpc>
              <a:defRPr sz="3600"/>
            </a:lvl1pPr>
          </a:lstStyle>
          <a:p>
            <a:pPr lvl="0"/>
            <a:r>
              <a:rPr lang="zh-CN" altLang="en-US" dirty="0"/>
              <a:t>Click to add title</a:t>
            </a:r>
            <a:endParaRPr lang="en-US" dirty="0"/>
          </a:p>
        </p:txBody>
      </p:sp>
      <p:sp>
        <p:nvSpPr>
          <p:cNvPr id="25" name="文本占位符 24"/>
          <p:cNvSpPr>
            <a:spLocks noGrp="1"/>
          </p:cNvSpPr>
          <p:nvPr>
            <p:ph type="body" sz="quarter" idx="1" hasCustomPrompt="1"/>
          </p:nvPr>
        </p:nvSpPr>
        <p:spPr>
          <a:xfrm>
            <a:off x="660400" y="3892876"/>
            <a:ext cx="6004077" cy="837505"/>
          </a:xfrm>
          <a:prstGeom prst="rect">
            <a:avLst/>
          </a:prstGeom>
        </p:spPr>
        <p:txBody>
          <a:bodyPr anchor="t">
            <a:normAutofit/>
          </a:bodyPr>
          <a:lstStyle>
            <a:lvl1pPr marL="0" indent="0" algn="l">
              <a:lnSpc>
                <a:spcPct val="120000"/>
              </a:lnSpc>
              <a:buFont typeface="+mj-lt"/>
              <a:buNone/>
              <a:defRPr sz="1600" b="0">
                <a:solidFill>
                  <a:schemeClr val="tx1"/>
                </a:solidFill>
                <a:latin typeface="+mn-lt"/>
              </a:defRPr>
            </a:lvl1pPr>
          </a:lstStyle>
          <a:p>
            <a:pPr lvl="0"/>
            <a:r>
              <a:rPr lang="zh-CN" altLang="en-US" dirty="0"/>
              <a:t>Click to add text</a:t>
            </a:r>
            <a:endParaRPr lang="en-US" dirty="0"/>
          </a:p>
        </p:txBody>
      </p:sp>
      <p:sp>
        <p:nvSpPr>
          <p:cNvPr id="4" name="日期占位符 3"/>
          <p:cNvSpPr>
            <a:spLocks noGrp="1"/>
          </p:cNvSpPr>
          <p:nvPr>
            <p:ph type="dt" sz="half" idx="10"/>
          </p:nvPr>
        </p:nvSpPr>
        <p:spPr/>
        <p:txBody>
          <a:bodyPr/>
          <a:lstStyle/>
          <a:p>
            <a:fld id="{2A27A813-B2FD-42E1-9222-83B574E99074}" type="datetime1">
              <a:rPr lang="zh-CN" altLang="en-US" smtClean="0"/>
              <a:t>2025/8/13</a:t>
            </a:fld>
            <a:endParaRPr lang="en-US" altLang="zh-CN"/>
          </a:p>
        </p:txBody>
      </p:sp>
      <p:sp>
        <p:nvSpPr>
          <p:cNvPr id="6" name="页脚占位符 5"/>
          <p:cNvSpPr>
            <a:spLocks noGrp="1"/>
          </p:cNvSpPr>
          <p:nvPr>
            <p:ph type="ftr" sz="quarter" idx="11"/>
          </p:nvPr>
        </p:nvSpPr>
        <p:spPr/>
        <p:txBody>
          <a:bodyPr/>
          <a:lstStyle/>
          <a:p>
            <a:r>
              <a:rPr lang="af-ZA" altLang="zh-CN"/>
              <a:t>Presenter name</a:t>
            </a:r>
            <a:endParaRPr lang="zh-CN" altLang="en-US"/>
          </a:p>
        </p:txBody>
      </p:sp>
      <p:sp>
        <p:nvSpPr>
          <p:cNvPr id="8" name="灯片编号占位符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 preserve="1">
  <p:cSld name="Closing">
    <p:spTree>
      <p:nvGrpSpPr>
        <p:cNvPr id="1" name=""/>
        <p:cNvGrpSpPr/>
        <p:nvPr/>
      </p:nvGrpSpPr>
      <p:grpSpPr>
        <a:xfrm>
          <a:off x="0" y="0"/>
          <a:ext cx="0" cy="0"/>
          <a:chOff x="0" y="0"/>
          <a:chExt cx="0" cy="0"/>
        </a:xfrm>
      </p:grpSpPr>
      <p:sp>
        <p:nvSpPr>
          <p:cNvPr id="8" name="任意多边形: 形状 7"/>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9" name="任意多边形: 形状 8"/>
          <p:cNvSpPr/>
          <p:nvPr/>
        </p:nvSpPr>
        <p:spPr>
          <a:xfrm>
            <a:off x="0" y="0"/>
            <a:ext cx="4351663" cy="2855527"/>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0" name="任意多边形: 形状 9"/>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1" name="任意多边形: 形状 10"/>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2" name="任意多边形: 形状 11"/>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5" name="任意多边形: 形状 14"/>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6" name="任意多边形: 形状 15"/>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7" name="组合 16"/>
          <p:cNvGrpSpPr/>
          <p:nvPr/>
        </p:nvGrpSpPr>
        <p:grpSpPr>
          <a:xfrm>
            <a:off x="6371702" y="514976"/>
            <a:ext cx="5323646" cy="6044859"/>
            <a:chOff x="5968802" y="1795114"/>
            <a:chExt cx="5323646" cy="6044859"/>
          </a:xfrm>
        </p:grpSpPr>
        <p:grpSp>
          <p:nvGrpSpPr>
            <p:cNvPr id="18" name="组合 17"/>
            <p:cNvGrpSpPr/>
            <p:nvPr/>
          </p:nvGrpSpPr>
          <p:grpSpPr>
            <a:xfrm>
              <a:off x="5968802" y="5588495"/>
              <a:ext cx="834185" cy="947060"/>
              <a:chOff x="2340261" y="3044909"/>
              <a:chExt cx="260619" cy="295884"/>
            </a:xfrm>
          </p:grpSpPr>
          <p:sp>
            <p:nvSpPr>
              <p:cNvPr id="119" name="任意多边形: 形状 118"/>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20" name="任意多边形: 形状 119"/>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21" name="任意多边形: 形状 120"/>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22" name="任意多边形: 形状 121"/>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23" name="任意多边形: 形状 122"/>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19" name="组合 18"/>
            <p:cNvGrpSpPr/>
            <p:nvPr/>
          </p:nvGrpSpPr>
          <p:grpSpPr>
            <a:xfrm>
              <a:off x="6326579" y="1795114"/>
              <a:ext cx="4182116" cy="4485905"/>
              <a:chOff x="2452039" y="1859767"/>
              <a:chExt cx="1306592" cy="1401503"/>
            </a:xfrm>
          </p:grpSpPr>
          <p:grpSp>
            <p:nvGrpSpPr>
              <p:cNvPr id="55" name="组合 54"/>
              <p:cNvGrpSpPr/>
              <p:nvPr/>
            </p:nvGrpSpPr>
            <p:grpSpPr>
              <a:xfrm>
                <a:off x="2972596" y="1928722"/>
                <a:ext cx="786035" cy="1117086"/>
                <a:chOff x="2972596" y="1928722"/>
                <a:chExt cx="786035" cy="1117086"/>
              </a:xfrm>
            </p:grpSpPr>
            <p:grpSp>
              <p:nvGrpSpPr>
                <p:cNvPr id="77" name="组合 76"/>
                <p:cNvGrpSpPr/>
                <p:nvPr/>
              </p:nvGrpSpPr>
              <p:grpSpPr>
                <a:xfrm>
                  <a:off x="2972596" y="1928722"/>
                  <a:ext cx="786035" cy="1117086"/>
                  <a:chOff x="2972596" y="1928722"/>
                  <a:chExt cx="786035" cy="1117086"/>
                </a:xfrm>
              </p:grpSpPr>
              <p:sp>
                <p:nvSpPr>
                  <p:cNvPr id="81" name="任意多边形: 形状 80"/>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82" name="组合 81"/>
                  <p:cNvGrpSpPr/>
                  <p:nvPr/>
                </p:nvGrpSpPr>
                <p:grpSpPr>
                  <a:xfrm>
                    <a:off x="2972596" y="1928722"/>
                    <a:ext cx="786035" cy="1117086"/>
                    <a:chOff x="2972596" y="1928722"/>
                    <a:chExt cx="786035" cy="1117086"/>
                  </a:xfrm>
                  <a:solidFill>
                    <a:srgbClr val="707922"/>
                  </a:solidFill>
                </p:grpSpPr>
                <p:sp>
                  <p:nvSpPr>
                    <p:cNvPr id="83" name="任意多边形: 形状 82"/>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4" name="任意多边形: 形状 83"/>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5" name="任意多边形: 形状 84"/>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6" name="任意多边形: 形状 85"/>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7" name="任意多边形: 形状 86"/>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88" name="任意多边形: 形状 87"/>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9" name="任意多边形: 形状 88"/>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0" name="任意多边形: 形状 89"/>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1" name="任意多边形: 形状 90"/>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2" name="任意多边形: 形状 91"/>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3" name="任意多边形: 形状 92"/>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4" name="任意多边形: 形状 93"/>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5" name="任意多边形: 形状 94"/>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6" name="任意多边形: 形状 95"/>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7" name="任意多边形: 形状 96"/>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8" name="任意多边形: 形状 97"/>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9" name="任意多边形: 形状 98"/>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0" name="任意多边形: 形状 99"/>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1" name="任意多边形: 形状 100"/>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2" name="任意多边形: 形状 101"/>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3" name="任意多边形: 形状 102"/>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4" name="任意多边形: 形状 103"/>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5" name="任意多边形: 形状 104"/>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6" name="任意多边形: 形状 105"/>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7" name="任意多边形: 形状 106"/>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8" name="任意多边形: 形状 107"/>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9" name="任意多边形: 形状 108"/>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0" name="任意多边形: 形状 109"/>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1" name="任意多边形: 形状 110"/>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2" name="任意多边形: 形状 111"/>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3" name="任意多边形: 形状 112"/>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4" name="任意多边形: 形状 113"/>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5" name="任意多边形: 形状 114"/>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6" name="任意多边形: 形状 115"/>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7" name="任意多边形: 形状 116"/>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8" name="任意多边形: 形状 117"/>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78" name="任意多边形: 形状 77"/>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79" name="任意多边形: 形状 78"/>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80" name="任意多边形: 形状 79"/>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56" name="组合 55"/>
              <p:cNvGrpSpPr/>
              <p:nvPr/>
            </p:nvGrpSpPr>
            <p:grpSpPr>
              <a:xfrm>
                <a:off x="2452039" y="1859767"/>
                <a:ext cx="1181706" cy="1401503"/>
                <a:chOff x="2452039" y="1859767"/>
                <a:chExt cx="1181706" cy="1401503"/>
              </a:xfrm>
            </p:grpSpPr>
            <p:sp>
              <p:nvSpPr>
                <p:cNvPr id="70" name="任意多边形: 形状 69"/>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71" name="任意多边形: 形状 70"/>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72" name="任意多边形: 形状 71"/>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73" name="任意多边形: 形状 72"/>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74" name="任意多边形: 形状 73"/>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75" name="任意多边形: 形状 74"/>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76" name="任意多边形: 形状 75"/>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57" name="组合 56"/>
              <p:cNvGrpSpPr/>
              <p:nvPr/>
            </p:nvGrpSpPr>
            <p:grpSpPr>
              <a:xfrm>
                <a:off x="2469970" y="2137486"/>
                <a:ext cx="811378" cy="794946"/>
                <a:chOff x="2469970" y="2137486"/>
                <a:chExt cx="811378" cy="794946"/>
              </a:xfrm>
            </p:grpSpPr>
            <p:sp>
              <p:nvSpPr>
                <p:cNvPr id="58" name="任意多边形: 形状 57"/>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59" name="任意多边形: 形状 58"/>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60" name="任意多边形: 形状 59"/>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61" name="任意多边形: 形状 60"/>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62" name="任意多边形: 形状 61"/>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63" name="任意多边形: 形状 62"/>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64" name="任意多边形: 形状 63"/>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65" name="任意多边形: 形状 64"/>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66" name="任意多边形: 形状 65"/>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67" name="任意多边形: 形状 66"/>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68" name="任意多边形: 形状 67"/>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69" name="任意多边形: 形状 68"/>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0" name="组合 19"/>
            <p:cNvGrpSpPr/>
            <p:nvPr/>
          </p:nvGrpSpPr>
          <p:grpSpPr>
            <a:xfrm>
              <a:off x="6417628" y="2995836"/>
              <a:ext cx="4874820" cy="4844137"/>
              <a:chOff x="2480485" y="2234901"/>
              <a:chExt cx="1523009" cy="1513423"/>
            </a:xfrm>
          </p:grpSpPr>
          <p:grpSp>
            <p:nvGrpSpPr>
              <p:cNvPr id="21" name="组合 20"/>
              <p:cNvGrpSpPr/>
              <p:nvPr/>
            </p:nvGrpSpPr>
            <p:grpSpPr>
              <a:xfrm>
                <a:off x="2480485" y="2234901"/>
                <a:ext cx="1523009" cy="1513423"/>
                <a:chOff x="2480485" y="2234901"/>
                <a:chExt cx="1523009" cy="1513423"/>
              </a:xfrm>
            </p:grpSpPr>
            <p:grpSp>
              <p:nvGrpSpPr>
                <p:cNvPr id="28" name="组合 27"/>
                <p:cNvGrpSpPr/>
                <p:nvPr/>
              </p:nvGrpSpPr>
              <p:grpSpPr>
                <a:xfrm>
                  <a:off x="2480485" y="2234901"/>
                  <a:ext cx="1523009" cy="1513423"/>
                  <a:chOff x="2480485" y="2234901"/>
                  <a:chExt cx="1523009" cy="1513423"/>
                </a:xfrm>
              </p:grpSpPr>
              <p:sp>
                <p:nvSpPr>
                  <p:cNvPr id="33" name="任意多边形: 形状 32"/>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34" name="组合 33"/>
                  <p:cNvGrpSpPr/>
                  <p:nvPr/>
                </p:nvGrpSpPr>
                <p:grpSpPr>
                  <a:xfrm>
                    <a:off x="2480485" y="2234901"/>
                    <a:ext cx="1523009" cy="1405283"/>
                    <a:chOff x="2480485" y="2234901"/>
                    <a:chExt cx="1523009" cy="1405283"/>
                  </a:xfrm>
                  <a:solidFill>
                    <a:srgbClr val="F9C2B0"/>
                  </a:solidFill>
                </p:grpSpPr>
                <p:sp>
                  <p:nvSpPr>
                    <p:cNvPr id="35" name="任意多边形: 形状 34"/>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36" name="任意多边形: 形状 35"/>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37" name="任意多边形: 形状 36"/>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38" name="任意多边形: 形状 37"/>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39" name="任意多边形: 形状 38"/>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40" name="任意多边形: 形状 39"/>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41" name="任意多边形: 形状 40"/>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42" name="任意多边形: 形状 41"/>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43" name="任意多边形: 形状 42"/>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44" name="任意多边形: 形状 43"/>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45" name="任意多边形: 形状 44"/>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46" name="任意多边形: 形状 45"/>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47" name="任意多边形: 形状 46"/>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48" name="任意多边形: 形状 47"/>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49" name="任意多边形: 形状 48"/>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50" name="任意多边形: 形状 49"/>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51" name="任意多边形: 形状 50"/>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52" name="任意多边形: 形状 51"/>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53" name="任意多边形: 形状 52"/>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54" name="任意多边形: 形状 53"/>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29" name="任意多边形: 形状 28"/>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30" name="任意多边形: 形状 29"/>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31" name="任意多边形: 形状 30"/>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32" name="任意多边形: 形状 31"/>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22" name="组合 21"/>
              <p:cNvGrpSpPr/>
              <p:nvPr/>
            </p:nvGrpSpPr>
            <p:grpSpPr>
              <a:xfrm>
                <a:off x="3340837" y="2543129"/>
                <a:ext cx="560995" cy="597357"/>
                <a:chOff x="3340837" y="2543129"/>
                <a:chExt cx="560995" cy="597357"/>
              </a:xfrm>
            </p:grpSpPr>
            <p:sp>
              <p:nvSpPr>
                <p:cNvPr id="24" name="任意多边形: 形状 23"/>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25" name="任意多边形: 形状 24"/>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26" name="任意多边形: 形状 25"/>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27" name="任意多边形: 形状 26"/>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23" name="任意多边形: 形状 22"/>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4" name="组合 123"/>
          <p:cNvGrpSpPr/>
          <p:nvPr/>
        </p:nvGrpSpPr>
        <p:grpSpPr>
          <a:xfrm>
            <a:off x="-43543" y="-41512"/>
            <a:ext cx="2715587" cy="1709560"/>
            <a:chOff x="0" y="0"/>
            <a:chExt cx="2715587" cy="1709560"/>
          </a:xfrm>
        </p:grpSpPr>
        <p:pic>
          <p:nvPicPr>
            <p:cNvPr id="125" name="图片 124"/>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6" name="图片 125"/>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nvGrpSpPr>
          <p:cNvPr id="127" name="组合 126"/>
          <p:cNvGrpSpPr/>
          <p:nvPr/>
        </p:nvGrpSpPr>
        <p:grpSpPr>
          <a:xfrm>
            <a:off x="5908692" y="5153205"/>
            <a:ext cx="1721589" cy="2035656"/>
            <a:chOff x="2792370" y="3367276"/>
            <a:chExt cx="537865" cy="635987"/>
          </a:xfrm>
        </p:grpSpPr>
        <p:sp>
          <p:nvSpPr>
            <p:cNvPr id="128" name="任意多边形: 形状 127"/>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129" name="任意多边形: 形状 128"/>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130" name="任意多边形: 形状 129"/>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131" name="任意多边形: 形状 130"/>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132" name="任意多边形: 形状 131"/>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133" name="任意多边形: 形状 132"/>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134" name="任意多边形: 形状 133"/>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135" name="任意多边形: 形状 134"/>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136" name="任意多边形: 形状 135"/>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137" name="任意多边形: 形状 136"/>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138" name="任意多边形: 形状 137"/>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sp>
        <p:nvSpPr>
          <p:cNvPr id="5" name="标题 4"/>
          <p:cNvSpPr>
            <a:spLocks noGrp="1"/>
          </p:cNvSpPr>
          <p:nvPr>
            <p:ph type="ctrTitle" hasCustomPrompt="1"/>
          </p:nvPr>
        </p:nvSpPr>
        <p:spPr>
          <a:xfrm>
            <a:off x="708580" y="1813060"/>
            <a:ext cx="6270164" cy="2557709"/>
          </a:xfrm>
          <a:prstGeom prst="rect">
            <a:avLst/>
          </a:prstGeom>
        </p:spPr>
        <p:txBody>
          <a:bodyPr wrap="square" anchor="b">
            <a:noAutofit/>
          </a:bodyPr>
          <a:lstStyle>
            <a:lvl1pPr algn="l">
              <a:lnSpc>
                <a:spcPct val="100000"/>
              </a:lnSpc>
              <a:defRPr sz="7200">
                <a:ln w="19050">
                  <a:noFill/>
                </a:ln>
                <a:solidFill>
                  <a:schemeClr val="tx1"/>
                </a:solidFill>
              </a:defRPr>
            </a:lvl1pPr>
          </a:lstStyle>
          <a:p>
            <a:pPr lvl="0"/>
            <a:r>
              <a:rPr lang="zh-CN" altLang="en-US" dirty="0"/>
              <a:t>Click to add title</a:t>
            </a:r>
            <a:endParaRPr lang="en-US" dirty="0"/>
          </a:p>
        </p:txBody>
      </p:sp>
      <p:sp>
        <p:nvSpPr>
          <p:cNvPr id="4" name="文本占位符 3"/>
          <p:cNvSpPr>
            <a:spLocks noGrp="1"/>
          </p:cNvSpPr>
          <p:nvPr>
            <p:ph type="body" sz="quarter" idx="13" hasCustomPrompt="1"/>
          </p:nvPr>
        </p:nvSpPr>
        <p:spPr>
          <a:xfrm>
            <a:off x="712282" y="5379524"/>
            <a:ext cx="6265664" cy="345518"/>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708580" y="5003694"/>
            <a:ext cx="6270164" cy="345518"/>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zh-CN" altLang="en-US" dirty="0"/>
              <a:t>20XX.XX.XX</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 Master">
    <p:bg>
      <p:bgRef idx="1001">
        <a:schemeClr val="bg1"/>
      </p:bgRef>
    </p:bg>
    <p:spTree>
      <p:nvGrpSpPr>
        <p:cNvPr id="1" name=""/>
        <p:cNvGrpSpPr/>
        <p:nvPr/>
      </p:nvGrpSpPr>
      <p:grpSpPr>
        <a:xfrm>
          <a:off x="0" y="0"/>
          <a:ext cx="0" cy="0"/>
          <a:chOff x="0" y="0"/>
          <a:chExt cx="0" cy="0"/>
        </a:xfrm>
      </p:grpSpPr>
      <p:sp>
        <p:nvSpPr>
          <p:cNvPr id="12" name="任意多边形: 形状 11"/>
          <p:cNvSpPr/>
          <p:nvPr/>
        </p:nvSpPr>
        <p:spPr>
          <a:xfrm flipH="1" flipV="1">
            <a:off x="10885713" y="6000825"/>
            <a:ext cx="1306287" cy="857175"/>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11" name="组合 10"/>
          <p:cNvGrpSpPr/>
          <p:nvPr/>
        </p:nvGrpSpPr>
        <p:grpSpPr>
          <a:xfrm>
            <a:off x="1" y="0"/>
            <a:ext cx="1582056" cy="1038133"/>
            <a:chOff x="1" y="0"/>
            <a:chExt cx="2017486" cy="1323859"/>
          </a:xfrm>
        </p:grpSpPr>
        <p:sp>
          <p:nvSpPr>
            <p:cNvPr id="7" name="任意多边形: 形状 6"/>
            <p:cNvSpPr/>
            <p:nvPr/>
          </p:nvSpPr>
          <p:spPr>
            <a:xfrm>
              <a:off x="1" y="1"/>
              <a:ext cx="2017486" cy="1323858"/>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8" name="组合 7"/>
            <p:cNvGrpSpPr/>
            <p:nvPr/>
          </p:nvGrpSpPr>
          <p:grpSpPr>
            <a:xfrm>
              <a:off x="1" y="0"/>
              <a:ext cx="1258980" cy="792573"/>
              <a:chOff x="0" y="0"/>
              <a:chExt cx="2715587" cy="1709560"/>
            </a:xfrm>
          </p:grpSpPr>
          <p:pic>
            <p:nvPicPr>
              <p:cNvPr id="9" name="图片 8"/>
              <p:cNvPicPr>
                <a:picLocks noChangeAspect="1"/>
              </p:cNvPicPr>
              <p:nvPr/>
            </p:nvPicPr>
            <p:blipFill>
              <a:blip r:embed="rId9"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0" name="图片 9"/>
              <p:cNvPicPr>
                <a:picLocks noChangeAspect="1"/>
              </p:cNvPicPr>
              <p:nvPr/>
            </p:nvPicPr>
            <p:blipFill>
              <a:blip r:embed="rId10"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pic>
        <p:nvPicPr>
          <p:cNvPr id="19" name="图片 18"/>
          <p:cNvPicPr>
            <a:picLocks noChangeAspect="1"/>
          </p:cNvPicPr>
          <p:nvPr/>
        </p:nvPicPr>
        <p:blipFill>
          <a:blip r:embed="rId11" cstate="screen">
            <a:extLst>
              <a:ext uri="{28A0092B-C50C-407E-A947-70E740481C1C}">
                <a14:useLocalDpi xmlns:a14="http://schemas.microsoft.com/office/drawing/2010/main"/>
              </a:ext>
            </a:extLst>
          </a:blip>
          <a:srcRect r="15966" b="14900"/>
          <a:stretch>
            <a:fillRect/>
          </a:stretch>
        </p:blipFill>
        <p:spPr>
          <a:xfrm>
            <a:off x="10648335" y="4801090"/>
            <a:ext cx="1543665" cy="2056910"/>
          </a:xfrm>
          <a:custGeom>
            <a:avLst/>
            <a:gdLst>
              <a:gd name="connsiteX0" fmla="*/ 0 w 3836905"/>
              <a:gd name="connsiteY0" fmla="*/ 0 h 5112616"/>
              <a:gd name="connsiteX1" fmla="*/ 3836905 w 3836905"/>
              <a:gd name="connsiteY1" fmla="*/ 0 h 5112616"/>
              <a:gd name="connsiteX2" fmla="*/ 3836905 w 3836905"/>
              <a:gd name="connsiteY2" fmla="*/ 5112616 h 5112616"/>
              <a:gd name="connsiteX3" fmla="*/ 0 w 3836905"/>
              <a:gd name="connsiteY3" fmla="*/ 5112616 h 5112616"/>
            </a:gdLst>
            <a:ahLst/>
            <a:cxnLst>
              <a:cxn ang="0">
                <a:pos x="connsiteX0" y="connsiteY0"/>
              </a:cxn>
              <a:cxn ang="0">
                <a:pos x="connsiteX1" y="connsiteY1"/>
              </a:cxn>
              <a:cxn ang="0">
                <a:pos x="connsiteX2" y="connsiteY2"/>
              </a:cxn>
              <a:cxn ang="0">
                <a:pos x="connsiteX3" y="connsiteY3"/>
              </a:cxn>
            </a:cxnLst>
            <a:rect l="l" t="t" r="r" b="b"/>
            <a:pathLst>
              <a:path w="3836905" h="5112616">
                <a:moveTo>
                  <a:pt x="0" y="0"/>
                </a:moveTo>
                <a:lnTo>
                  <a:pt x="3836905" y="0"/>
                </a:lnTo>
                <a:lnTo>
                  <a:pt x="3836905" y="5112616"/>
                </a:lnTo>
                <a:lnTo>
                  <a:pt x="0" y="5112616"/>
                </a:lnTo>
                <a:close/>
              </a:path>
            </a:pathLst>
          </a:cu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p:txBody>
          <a:bodyPr>
            <a:normAutofit/>
          </a:bodyPr>
          <a:lstStyle/>
          <a:p>
            <a:r>
              <a:rPr lang="zh-CN" altLang="en-US" sz="6000" dirty="0"/>
              <a:t>游戏开发作品集</a:t>
            </a:r>
            <a:br>
              <a:rPr lang="en-US" altLang="zh-CN" sz="6000" dirty="0"/>
            </a:br>
            <a:endParaRPr lang="en-US" sz="6000" dirty="0"/>
          </a:p>
        </p:txBody>
      </p:sp>
      <p:sp>
        <p:nvSpPr>
          <p:cNvPr id="9" name="副标题 8"/>
          <p:cNvSpPr>
            <a:spLocks noGrp="1"/>
          </p:cNvSpPr>
          <p:nvPr>
            <p:ph type="subTitle" sz="quarter" idx="1" hasCustomPrompt="1"/>
          </p:nvPr>
        </p:nvSpPr>
        <p:spPr/>
        <p:txBody>
          <a:bodyPr/>
          <a:lstStyle/>
          <a:p>
            <a:r>
              <a:rPr lang="zh-CN" altLang="en-US" dirty="0"/>
              <a:t>作者：张腾飞</a:t>
            </a:r>
            <a:endParaRPr lang="en-US" dirty="0"/>
          </a:p>
        </p:txBody>
      </p:sp>
      <p:sp>
        <p:nvSpPr>
          <p:cNvPr id="4" name="文本占位符 3"/>
          <p:cNvSpPr>
            <a:spLocks noGrp="1"/>
          </p:cNvSpPr>
          <p:nvPr>
            <p:ph type="body" sz="quarter" idx="13" hasCustomPrompt="1"/>
          </p:nvPr>
        </p:nvSpPr>
        <p:spPr/>
        <p:txBody>
          <a:bodyPr>
            <a:normAutofit fontScale="92500"/>
          </a:bodyPr>
          <a:lstStyle/>
          <a:p>
            <a:r>
              <a:rPr lang="zh-CN" altLang="en-US" dirty="0"/>
              <a:t>联系方式：</a:t>
            </a:r>
            <a:r>
              <a:rPr lang="en-US" altLang="zh-CN" dirty="0"/>
              <a:t>15165869160</a:t>
            </a:r>
            <a:r>
              <a:rPr lang="zh-CN" altLang="en-US" dirty="0"/>
              <a:t>（手机）</a:t>
            </a:r>
            <a:r>
              <a:rPr lang="en-US" altLang="zh-CN" dirty="0"/>
              <a:t>1352270353</a:t>
            </a:r>
            <a:r>
              <a:rPr lang="zh-CN" altLang="en-US" dirty="0"/>
              <a:t>（</a:t>
            </a:r>
            <a:r>
              <a:rPr lang="en-US" altLang="zh-CN" dirty="0"/>
              <a:t>QQ</a:t>
            </a:r>
            <a:r>
              <a:rPr lang="zh-CN" altLang="en-US" dirty="0"/>
              <a:t>）</a:t>
            </a:r>
            <a:r>
              <a:rPr lang="en-US" altLang="zh-CN" dirty="0"/>
              <a:t>m1sakaaa</a:t>
            </a:r>
            <a:r>
              <a:rPr lang="zh-CN" altLang="en-US" dirty="0"/>
              <a:t>（微信）</a:t>
            </a:r>
            <a:endParaRPr lang="en-US" dirty="0"/>
          </a:p>
        </p:txBody>
      </p:sp>
      <p:sp>
        <p:nvSpPr>
          <p:cNvPr id="7" name="文本占位符 6"/>
          <p:cNvSpPr>
            <a:spLocks noGrp="1"/>
          </p:cNvSpPr>
          <p:nvPr>
            <p:ph type="body" sz="quarter" idx="14" hasCustomPrompt="1"/>
          </p:nvPr>
        </p:nvSpPr>
        <p:spPr/>
        <p:txBody>
          <a:bodyPr/>
          <a:lstStyle/>
          <a:p>
            <a:r>
              <a:rPr lang="zh-CN" altLang="en-US" dirty="0"/>
              <a:t>2025/0</a:t>
            </a:r>
            <a:r>
              <a:rPr lang="en-US" altLang="zh-CN" dirty="0"/>
              <a:t>7</a:t>
            </a:r>
            <a:r>
              <a:rPr lang="zh-CN" altLang="en-US" dirty="0"/>
              <a:t>/</a:t>
            </a:r>
            <a:r>
              <a:rPr lang="en-US" altLang="zh-CN" dirty="0"/>
              <a:t>21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E6B1-C056-28A2-2EFE-C50FA15147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63452B3-BCF6-4988-A3BD-8202BE905925}"/>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453EE0EA-0FE1-29BE-5D1A-E9CE6EB31FCC}"/>
              </a:ext>
            </a:extLst>
          </p:cNvPr>
          <p:cNvSpPr>
            <a:spLocks noGrp="1"/>
          </p:cNvSpPr>
          <p:nvPr>
            <p:ph idx="1"/>
          </p:nvPr>
        </p:nvSpPr>
        <p:spPr/>
        <p:txBody>
          <a:bodyPr/>
          <a:lstStyle/>
          <a:p>
            <a:pPr marL="228600" lvl="1">
              <a:spcBef>
                <a:spcPts val="1000"/>
              </a:spcBef>
            </a:pPr>
            <a:r>
              <a:rPr lang="zh-CN" altLang="en-US" sz="1800" dirty="0"/>
              <a:t>使用</a:t>
            </a:r>
            <a:r>
              <a:rPr lang="en-US" altLang="zh-CN" sz="1800" dirty="0"/>
              <a:t>VRM4U</a:t>
            </a:r>
            <a:r>
              <a:rPr lang="zh-CN" altLang="en-US" sz="1800" dirty="0"/>
              <a:t>和</a:t>
            </a:r>
            <a:r>
              <a:rPr lang="en-US" altLang="zh-CN" sz="1800" dirty="0" err="1"/>
              <a:t>KawaiiPhysics</a:t>
            </a:r>
            <a:r>
              <a:rPr lang="zh-CN" altLang="en-US" sz="1800" dirty="0"/>
              <a:t>实现了</a:t>
            </a:r>
            <a:r>
              <a:rPr lang="en-US" altLang="zh-CN" sz="1800" dirty="0"/>
              <a:t>UE5</a:t>
            </a:r>
            <a:r>
              <a:rPr lang="zh-CN" altLang="en-US" sz="1800" dirty="0"/>
              <a:t>卡通渲染</a:t>
            </a:r>
            <a:endParaRPr lang="en-US" altLang="zh-CN" sz="1800" dirty="0"/>
          </a:p>
          <a:p>
            <a:pPr marL="228600" lvl="1">
              <a:spcBef>
                <a:spcPts val="1000"/>
              </a:spcBef>
            </a:pPr>
            <a:r>
              <a:rPr lang="zh-CN" altLang="en-US" sz="1800" dirty="0"/>
              <a:t>先将角色（模之屋下载的通常是</a:t>
            </a:r>
            <a:r>
              <a:rPr lang="en-US" altLang="zh-CN" sz="1800" dirty="0"/>
              <a:t>mmd</a:t>
            </a:r>
            <a:r>
              <a:rPr lang="zh-CN" altLang="en-US" sz="1800" dirty="0"/>
              <a:t>的</a:t>
            </a:r>
            <a:r>
              <a:rPr lang="en-US" altLang="zh-CN" sz="1800" dirty="0" err="1"/>
              <a:t>pmx</a:t>
            </a:r>
            <a:r>
              <a:rPr lang="zh-CN" altLang="en-US" sz="1800" dirty="0"/>
              <a:t>格式）通过</a:t>
            </a:r>
            <a:r>
              <a:rPr lang="en-US" altLang="zh-CN" sz="1800" dirty="0"/>
              <a:t>VRM4U</a:t>
            </a:r>
            <a:r>
              <a:rPr lang="zh-CN" altLang="en-US" sz="1800" dirty="0"/>
              <a:t>导入到</a:t>
            </a:r>
            <a:r>
              <a:rPr lang="en-US" altLang="zh-CN" sz="1800" dirty="0"/>
              <a:t>UE5</a:t>
            </a:r>
            <a:r>
              <a:rPr lang="zh-CN" altLang="en-US" sz="1800" dirty="0"/>
              <a:t>中，再把骨骼网格体导出为</a:t>
            </a:r>
            <a:r>
              <a:rPr lang="en-US" altLang="zh-CN" sz="1800" dirty="0" err="1"/>
              <a:t>fbx</a:t>
            </a:r>
            <a:r>
              <a:rPr lang="zh-CN" altLang="en-US" sz="1800" dirty="0"/>
              <a:t>，再导入到</a:t>
            </a:r>
            <a:r>
              <a:rPr lang="en-US" altLang="zh-CN" sz="1800" dirty="0" err="1"/>
              <a:t>Cascadeur</a:t>
            </a:r>
            <a:r>
              <a:rPr lang="zh-CN" altLang="en-US" sz="1800" dirty="0"/>
              <a:t>中进行动画</a:t>
            </a:r>
            <a:r>
              <a:rPr lang="en-US" altLang="zh-CN" sz="1800" dirty="0"/>
              <a:t>k</a:t>
            </a:r>
            <a:r>
              <a:rPr lang="zh-CN" altLang="en-US" sz="1800" dirty="0"/>
              <a:t>帧。</a:t>
            </a:r>
            <a:endParaRPr lang="en-US" altLang="zh-CN" sz="1800" dirty="0"/>
          </a:p>
          <a:p>
            <a:pPr marL="228600" lvl="1">
              <a:spcBef>
                <a:spcPts val="1000"/>
              </a:spcBef>
            </a:pPr>
            <a:r>
              <a:rPr lang="zh-CN" altLang="en-US" sz="1800" dirty="0"/>
              <a:t>（期间尝试了许多如先导入到</a:t>
            </a:r>
            <a:r>
              <a:rPr lang="en-US" altLang="zh-CN" sz="1800" dirty="0"/>
              <a:t>Blender</a:t>
            </a:r>
            <a:r>
              <a:rPr lang="zh-CN" altLang="en-US" sz="1800" dirty="0"/>
              <a:t>中再导出等方法，都不完善，</a:t>
            </a:r>
            <a:r>
              <a:rPr lang="en-US" altLang="zh-CN" sz="1800" dirty="0"/>
              <a:t>VRM4U</a:t>
            </a:r>
            <a:r>
              <a:rPr lang="zh-CN" altLang="en-US" sz="1800" dirty="0"/>
              <a:t>是最好的）</a:t>
            </a:r>
            <a:endParaRPr lang="en-US" altLang="zh-CN" sz="1800" dirty="0"/>
          </a:p>
          <a:p>
            <a:pPr marL="228600" lvl="1">
              <a:spcBef>
                <a:spcPts val="1000"/>
              </a:spcBef>
            </a:pPr>
            <a:r>
              <a:rPr lang="zh-CN" altLang="en-US" sz="1800" dirty="0"/>
              <a:t>（同时还尝试了使用动画重定向对</a:t>
            </a:r>
            <a:r>
              <a:rPr lang="en-US" altLang="zh-CN" sz="1800" dirty="0" err="1"/>
              <a:t>pmx</a:t>
            </a:r>
            <a:r>
              <a:rPr lang="zh-CN" altLang="en-US" sz="1800" dirty="0"/>
              <a:t>角色添加动画，但是</a:t>
            </a:r>
            <a:r>
              <a:rPr lang="en-US" altLang="zh-CN" sz="1800" dirty="0"/>
              <a:t>mmd</a:t>
            </a:r>
            <a:r>
              <a:rPr lang="zh-CN" altLang="en-US" sz="1800" dirty="0"/>
              <a:t>模型的骨骼与游戏的骨骼不太一样，导致在一些细节上出错，需要将导入后的角色骨骼进行手动修复）</a:t>
            </a:r>
            <a:endParaRPr lang="en-US" altLang="zh-CN" sz="1800" dirty="0"/>
          </a:p>
          <a:p>
            <a:pPr marL="228600" lvl="1">
              <a:spcBef>
                <a:spcPts val="1000"/>
              </a:spcBef>
            </a:pPr>
            <a:r>
              <a:rPr lang="zh-CN" altLang="en-US" sz="1800" dirty="0"/>
              <a:t>下载</a:t>
            </a:r>
            <a:r>
              <a:rPr lang="en-US" altLang="zh-CN" sz="1800" dirty="0"/>
              <a:t>fab</a:t>
            </a:r>
            <a:r>
              <a:rPr lang="zh-CN" altLang="en-US" sz="1800" dirty="0"/>
              <a:t>商城的场景资源，然后查找场景资源材质的主材质，替换光照渲染为卡通渲染逻辑</a:t>
            </a:r>
            <a:endParaRPr lang="en-US" altLang="zh-CN" sz="1800" dirty="0"/>
          </a:p>
          <a:p>
            <a:pPr marL="228600" lvl="1">
              <a:spcBef>
                <a:spcPts val="1000"/>
              </a:spcBef>
            </a:pPr>
            <a:endParaRPr lang="en-US" altLang="zh-CN" sz="1800" dirty="0"/>
          </a:p>
        </p:txBody>
      </p:sp>
    </p:spTree>
    <p:extLst>
      <p:ext uri="{BB962C8B-B14F-4D97-AF65-F5344CB8AC3E}">
        <p14:creationId xmlns:p14="http://schemas.microsoft.com/office/powerpoint/2010/main" val="2016851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D0029-7EB6-FF3B-13C0-60180312DA08}"/>
              </a:ext>
            </a:extLst>
          </p:cNvPr>
          <p:cNvSpPr>
            <a:spLocks noGrp="1"/>
          </p:cNvSpPr>
          <p:nvPr>
            <p:ph type="title"/>
          </p:nvPr>
        </p:nvSpPr>
        <p:spPr/>
        <p:txBody>
          <a:bodyPr/>
          <a:lstStyle/>
          <a:p>
            <a:r>
              <a:rPr lang="en-US" altLang="zh-CN" dirty="0"/>
              <a:t>UE5 Demo</a:t>
            </a:r>
            <a:endParaRPr lang="zh-CN" altLang="en-US" dirty="0"/>
          </a:p>
        </p:txBody>
      </p:sp>
      <p:pic>
        <p:nvPicPr>
          <p:cNvPr id="7" name="图片 6">
            <a:extLst>
              <a:ext uri="{FF2B5EF4-FFF2-40B4-BE49-F238E27FC236}">
                <a16:creationId xmlns:a16="http://schemas.microsoft.com/office/drawing/2014/main" id="{29CCE02E-0392-2C9B-96B4-419014F14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02" y="1181100"/>
            <a:ext cx="9285767" cy="5223244"/>
          </a:xfrm>
          <a:prstGeom prst="rect">
            <a:avLst/>
          </a:prstGeom>
        </p:spPr>
      </p:pic>
    </p:spTree>
    <p:extLst>
      <p:ext uri="{BB962C8B-B14F-4D97-AF65-F5344CB8AC3E}">
        <p14:creationId xmlns:p14="http://schemas.microsoft.com/office/powerpoint/2010/main" val="1817917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D5891D-A9C4-7F12-FD85-986BAB39B19A}"/>
              </a:ext>
            </a:extLst>
          </p:cNvPr>
          <p:cNvPicPr>
            <a:picLocks noChangeAspect="1"/>
          </p:cNvPicPr>
          <p:nvPr/>
        </p:nvPicPr>
        <p:blipFill>
          <a:blip r:embed="rId2"/>
          <a:stretch>
            <a:fillRect/>
          </a:stretch>
        </p:blipFill>
        <p:spPr>
          <a:xfrm>
            <a:off x="2771553" y="3711455"/>
            <a:ext cx="5436782" cy="3017958"/>
          </a:xfrm>
          <a:prstGeom prst="rect">
            <a:avLst/>
          </a:prstGeom>
        </p:spPr>
      </p:pic>
      <p:sp>
        <p:nvSpPr>
          <p:cNvPr id="2" name="标题 1">
            <a:extLst>
              <a:ext uri="{FF2B5EF4-FFF2-40B4-BE49-F238E27FC236}">
                <a16:creationId xmlns:a16="http://schemas.microsoft.com/office/drawing/2014/main" id="{E7ACBFF2-7394-817F-43C7-D2380C2D24D5}"/>
              </a:ext>
            </a:extLst>
          </p:cNvPr>
          <p:cNvSpPr>
            <a:spLocks noGrp="1"/>
          </p:cNvSpPr>
          <p:nvPr>
            <p:ph type="title"/>
          </p:nvPr>
        </p:nvSpPr>
        <p:spPr/>
        <p:txBody>
          <a:bodyPr/>
          <a:lstStyle/>
          <a:p>
            <a:r>
              <a:rPr lang="en-US" altLang="zh-CN" dirty="0"/>
              <a:t>《Wandering Code》</a:t>
            </a:r>
            <a:endParaRPr lang="zh-CN" altLang="en-US" dirty="0"/>
          </a:p>
        </p:txBody>
      </p:sp>
      <p:sp>
        <p:nvSpPr>
          <p:cNvPr id="3" name="内容占位符 2">
            <a:extLst>
              <a:ext uri="{FF2B5EF4-FFF2-40B4-BE49-F238E27FC236}">
                <a16:creationId xmlns:a16="http://schemas.microsoft.com/office/drawing/2014/main" id="{9E918EF3-877E-963C-D57D-42C8ADAB1D2D}"/>
              </a:ext>
            </a:extLst>
          </p:cNvPr>
          <p:cNvSpPr>
            <a:spLocks noGrp="1"/>
          </p:cNvSpPr>
          <p:nvPr>
            <p:ph idx="1"/>
          </p:nvPr>
        </p:nvSpPr>
        <p:spPr/>
        <p:txBody>
          <a:bodyPr/>
          <a:lstStyle/>
          <a:p>
            <a:r>
              <a:rPr lang="en-US" altLang="zh-CN" dirty="0"/>
              <a:t>2025CiGA </a:t>
            </a:r>
            <a:r>
              <a:rPr lang="en-US" altLang="zh-CN" dirty="0" err="1"/>
              <a:t>GameJam</a:t>
            </a:r>
            <a:r>
              <a:rPr lang="en-US" altLang="zh-CN" dirty="0"/>
              <a:t> 2025 </a:t>
            </a:r>
            <a:r>
              <a:rPr lang="zh-CN" altLang="en-US" dirty="0"/>
              <a:t>（</a:t>
            </a:r>
            <a:r>
              <a:rPr lang="en-US" altLang="zh-CN" dirty="0"/>
              <a:t>2025 6.28 – 2025 6.29</a:t>
            </a:r>
            <a:r>
              <a:rPr lang="zh-CN" altLang="en-US" dirty="0"/>
              <a:t>）主题：</a:t>
            </a:r>
            <a:r>
              <a:rPr lang="en-US" altLang="zh-CN" dirty="0"/>
              <a:t>Everything is Alive</a:t>
            </a:r>
          </a:p>
          <a:p>
            <a:r>
              <a:rPr lang="zh-CN" altLang="en-US" dirty="0"/>
              <a:t>在线游玩：</a:t>
            </a:r>
            <a:r>
              <a:rPr lang="en-US" altLang="zh-CN" dirty="0"/>
              <a:t> https://play.unity.com/en/games/0aef9a5b-5c48-42c9-b667-ae6d668f4759/wandering-code</a:t>
            </a:r>
          </a:p>
          <a:p>
            <a:r>
              <a:rPr lang="zh-CN" altLang="en-US" dirty="0"/>
              <a:t>团队成员：</a:t>
            </a:r>
            <a:r>
              <a:rPr lang="en-US" altLang="zh-CN" dirty="0"/>
              <a:t>2</a:t>
            </a:r>
            <a:r>
              <a:rPr lang="zh-CN" altLang="en-US" dirty="0"/>
              <a:t>人</a:t>
            </a:r>
            <a:endParaRPr lang="en-US" altLang="zh-CN" dirty="0"/>
          </a:p>
          <a:p>
            <a:r>
              <a:rPr lang="zh-CN" altLang="en-US" strike="sngStrike" dirty="0"/>
              <a:t>在对着</a:t>
            </a:r>
            <a:r>
              <a:rPr lang="en-US" altLang="zh-CN" strike="sngStrike" dirty="0" err="1"/>
              <a:t>vscode</a:t>
            </a:r>
            <a:r>
              <a:rPr lang="zh-CN" altLang="en-US" strike="sngStrike" dirty="0"/>
              <a:t>思考如何设计时，突然发现眼前的代码活了起来</a:t>
            </a:r>
            <a:endParaRPr lang="en-US" altLang="zh-CN" strike="sngStrike" dirty="0"/>
          </a:p>
          <a:p>
            <a:r>
              <a:rPr lang="zh-CN" altLang="en-US" dirty="0"/>
              <a:t>设计思路为利用</a:t>
            </a:r>
            <a:r>
              <a:rPr lang="en-US" altLang="zh-CN" dirty="0" err="1"/>
              <a:t>vscode</a:t>
            </a:r>
            <a:r>
              <a:rPr lang="zh-CN" altLang="en-US" dirty="0"/>
              <a:t>作为背景，代码作为地板，实现一个下楼梯类型的游戏，在接触代码时，会触发各种各样的效果，让原本死板的代码活起来。</a:t>
            </a:r>
            <a:endParaRPr lang="en-US" altLang="zh-CN" dirty="0"/>
          </a:p>
        </p:txBody>
      </p:sp>
    </p:spTree>
    <p:extLst>
      <p:ext uri="{BB962C8B-B14F-4D97-AF65-F5344CB8AC3E}">
        <p14:creationId xmlns:p14="http://schemas.microsoft.com/office/powerpoint/2010/main" val="78185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72DA0-E81B-18A9-770D-FA52A2A6C4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70857EB-24A5-04D4-4ADA-C40426D7B776}"/>
              </a:ext>
            </a:extLst>
          </p:cNvPr>
          <p:cNvSpPr>
            <a:spLocks noGrp="1"/>
          </p:cNvSpPr>
          <p:nvPr>
            <p:ph type="title"/>
          </p:nvPr>
        </p:nvSpPr>
        <p:spPr/>
        <p:txBody>
          <a:bodyPr/>
          <a:lstStyle/>
          <a:p>
            <a:r>
              <a:rPr lang="en-US" altLang="zh-CN" dirty="0"/>
              <a:t>《Wandering Code》</a:t>
            </a:r>
            <a:endParaRPr lang="zh-CN" altLang="en-US" dirty="0"/>
          </a:p>
        </p:txBody>
      </p:sp>
      <p:sp>
        <p:nvSpPr>
          <p:cNvPr id="3" name="内容占位符 2">
            <a:extLst>
              <a:ext uri="{FF2B5EF4-FFF2-40B4-BE49-F238E27FC236}">
                <a16:creationId xmlns:a16="http://schemas.microsoft.com/office/drawing/2014/main" id="{23E28DB2-6A8F-B7BF-D6D5-C4AEA171439F}"/>
              </a:ext>
            </a:extLst>
          </p:cNvPr>
          <p:cNvSpPr>
            <a:spLocks noGrp="1"/>
          </p:cNvSpPr>
          <p:nvPr>
            <p:ph idx="1"/>
          </p:nvPr>
        </p:nvSpPr>
        <p:spPr/>
        <p:txBody>
          <a:bodyPr/>
          <a:lstStyle/>
          <a:p>
            <a:r>
              <a:rPr lang="zh-CN" altLang="en-US" dirty="0"/>
              <a:t>设计思路为：有基础地板、尖刺地板、特效地板。创建一个地板基类，然后实现各种子类地板并做成</a:t>
            </a:r>
            <a:r>
              <a:rPr lang="en-US" altLang="zh-CN" dirty="0"/>
              <a:t>prefab</a:t>
            </a:r>
            <a:r>
              <a:rPr lang="zh-CN" altLang="en-US" dirty="0"/>
              <a:t>放在关卡中</a:t>
            </a:r>
            <a:endParaRPr lang="en-US" altLang="zh-CN" dirty="0"/>
          </a:p>
          <a:p>
            <a:r>
              <a:rPr lang="zh-CN" altLang="en-US" dirty="0"/>
              <a:t>美术素材用的</a:t>
            </a:r>
            <a:r>
              <a:rPr lang="en-US" altLang="zh-CN" dirty="0"/>
              <a:t>google emoji</a:t>
            </a:r>
          </a:p>
        </p:txBody>
      </p:sp>
    </p:spTree>
    <p:extLst>
      <p:ext uri="{BB962C8B-B14F-4D97-AF65-F5344CB8AC3E}">
        <p14:creationId xmlns:p14="http://schemas.microsoft.com/office/powerpoint/2010/main" val="3422917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98ECF-F1B2-5AEB-90C9-2D0D2EB4A9D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A4FCE9C-DCEC-0B75-7080-07ABBC0DC419}"/>
              </a:ext>
            </a:extLst>
          </p:cNvPr>
          <p:cNvSpPr>
            <a:spLocks noGrp="1"/>
          </p:cNvSpPr>
          <p:nvPr>
            <p:ph type="title"/>
          </p:nvPr>
        </p:nvSpPr>
        <p:spPr/>
        <p:txBody>
          <a:bodyPr/>
          <a:lstStyle/>
          <a:p>
            <a:r>
              <a:rPr lang="en-US" altLang="zh-CN" dirty="0"/>
              <a:t>《Wandering Code》</a:t>
            </a:r>
            <a:endParaRPr lang="zh-CN" altLang="en-US" dirty="0"/>
          </a:p>
        </p:txBody>
      </p:sp>
      <p:pic>
        <p:nvPicPr>
          <p:cNvPr id="5" name="图片 4">
            <a:extLst>
              <a:ext uri="{FF2B5EF4-FFF2-40B4-BE49-F238E27FC236}">
                <a16:creationId xmlns:a16="http://schemas.microsoft.com/office/drawing/2014/main" id="{625CC100-8D4F-1AC9-6340-3CF86F726FF1}"/>
              </a:ext>
            </a:extLst>
          </p:cNvPr>
          <p:cNvPicPr>
            <a:picLocks noChangeAspect="1"/>
          </p:cNvPicPr>
          <p:nvPr/>
        </p:nvPicPr>
        <p:blipFill>
          <a:blip r:embed="rId2"/>
          <a:stretch>
            <a:fillRect/>
          </a:stretch>
        </p:blipFill>
        <p:spPr>
          <a:xfrm>
            <a:off x="460745" y="1130109"/>
            <a:ext cx="4894175" cy="2725965"/>
          </a:xfrm>
          <a:prstGeom prst="rect">
            <a:avLst/>
          </a:prstGeom>
        </p:spPr>
      </p:pic>
      <p:pic>
        <p:nvPicPr>
          <p:cNvPr id="7" name="图片 6">
            <a:extLst>
              <a:ext uri="{FF2B5EF4-FFF2-40B4-BE49-F238E27FC236}">
                <a16:creationId xmlns:a16="http://schemas.microsoft.com/office/drawing/2014/main" id="{79F87957-15E5-6176-DDC2-817652E9EEDF}"/>
              </a:ext>
            </a:extLst>
          </p:cNvPr>
          <p:cNvPicPr>
            <a:picLocks noChangeAspect="1"/>
          </p:cNvPicPr>
          <p:nvPr/>
        </p:nvPicPr>
        <p:blipFill>
          <a:blip r:embed="rId3"/>
          <a:stretch>
            <a:fillRect/>
          </a:stretch>
        </p:blipFill>
        <p:spPr>
          <a:xfrm>
            <a:off x="6089650" y="4013334"/>
            <a:ext cx="4871421" cy="2716080"/>
          </a:xfrm>
          <a:prstGeom prst="rect">
            <a:avLst/>
          </a:prstGeom>
        </p:spPr>
      </p:pic>
      <p:pic>
        <p:nvPicPr>
          <p:cNvPr id="9" name="图片 8">
            <a:extLst>
              <a:ext uri="{FF2B5EF4-FFF2-40B4-BE49-F238E27FC236}">
                <a16:creationId xmlns:a16="http://schemas.microsoft.com/office/drawing/2014/main" id="{9D4BF07A-96F0-C2B6-BE8E-65106F15D072}"/>
              </a:ext>
            </a:extLst>
          </p:cNvPr>
          <p:cNvPicPr>
            <a:picLocks noChangeAspect="1"/>
          </p:cNvPicPr>
          <p:nvPr/>
        </p:nvPicPr>
        <p:blipFill>
          <a:blip r:embed="rId4"/>
          <a:stretch>
            <a:fillRect/>
          </a:stretch>
        </p:blipFill>
        <p:spPr>
          <a:xfrm>
            <a:off x="460745" y="4013333"/>
            <a:ext cx="4870386" cy="2716080"/>
          </a:xfrm>
          <a:prstGeom prst="rect">
            <a:avLst/>
          </a:prstGeom>
        </p:spPr>
      </p:pic>
      <p:pic>
        <p:nvPicPr>
          <p:cNvPr id="11" name="图片 10">
            <a:extLst>
              <a:ext uri="{FF2B5EF4-FFF2-40B4-BE49-F238E27FC236}">
                <a16:creationId xmlns:a16="http://schemas.microsoft.com/office/drawing/2014/main" id="{97F23863-48BD-CE17-39E6-0A1B47FED860}"/>
              </a:ext>
            </a:extLst>
          </p:cNvPr>
          <p:cNvPicPr>
            <a:picLocks noChangeAspect="1"/>
          </p:cNvPicPr>
          <p:nvPr/>
        </p:nvPicPr>
        <p:blipFill>
          <a:blip r:embed="rId5"/>
          <a:stretch>
            <a:fillRect/>
          </a:stretch>
        </p:blipFill>
        <p:spPr>
          <a:xfrm>
            <a:off x="6096000" y="1130109"/>
            <a:ext cx="4867458" cy="2716081"/>
          </a:xfrm>
          <a:prstGeom prst="rect">
            <a:avLst/>
          </a:prstGeom>
        </p:spPr>
      </p:pic>
    </p:spTree>
    <p:extLst>
      <p:ext uri="{BB962C8B-B14F-4D97-AF65-F5344CB8AC3E}">
        <p14:creationId xmlns:p14="http://schemas.microsoft.com/office/powerpoint/2010/main" val="4085244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25CA4-A89D-6B70-3A06-7D2CD38D435F}"/>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sp>
        <p:nvSpPr>
          <p:cNvPr id="3" name="内容占位符 2">
            <a:extLst>
              <a:ext uri="{FF2B5EF4-FFF2-40B4-BE49-F238E27FC236}">
                <a16:creationId xmlns:a16="http://schemas.microsoft.com/office/drawing/2014/main" id="{C3C69A38-061E-22C5-226A-91C4D5A6CA9B}"/>
              </a:ext>
            </a:extLst>
          </p:cNvPr>
          <p:cNvSpPr>
            <a:spLocks noGrp="1"/>
          </p:cNvSpPr>
          <p:nvPr>
            <p:ph idx="1"/>
          </p:nvPr>
        </p:nvSpPr>
        <p:spPr/>
        <p:txBody>
          <a:bodyPr/>
          <a:lstStyle/>
          <a:p>
            <a:r>
              <a:rPr lang="en-US" altLang="zh-CN" dirty="0"/>
              <a:t>2</a:t>
            </a:r>
            <a:r>
              <a:rPr lang="zh-CN" altLang="en-US" dirty="0"/>
              <a:t>人开发的个人项目（</a:t>
            </a:r>
            <a:r>
              <a:rPr lang="en-US" altLang="zh-CN" dirty="0"/>
              <a:t>2024.03.22 – 2025.02.18</a:t>
            </a:r>
            <a:r>
              <a:rPr lang="zh-CN" altLang="en-US" dirty="0"/>
              <a:t>）</a:t>
            </a:r>
            <a:endParaRPr lang="en-US" altLang="zh-CN" dirty="0"/>
          </a:p>
          <a:p>
            <a:r>
              <a:rPr lang="en-US" altLang="zh-CN" dirty="0"/>
              <a:t>2D</a:t>
            </a:r>
            <a:r>
              <a:rPr lang="zh-CN" altLang="en-US" dirty="0"/>
              <a:t>横版</a:t>
            </a:r>
            <a:r>
              <a:rPr lang="en-US" altLang="zh-CN" dirty="0"/>
              <a:t>AI</a:t>
            </a:r>
            <a:r>
              <a:rPr lang="zh-CN" altLang="en-US" dirty="0"/>
              <a:t>对战游戏，通过</a:t>
            </a:r>
            <a:r>
              <a:rPr lang="en-US" altLang="zh-CN" dirty="0"/>
              <a:t>Socket</a:t>
            </a:r>
            <a:r>
              <a:rPr lang="zh-CN" altLang="en-US" dirty="0"/>
              <a:t>实现</a:t>
            </a:r>
            <a:r>
              <a:rPr lang="en-US" altLang="zh-CN" dirty="0"/>
              <a:t>Unity</a:t>
            </a:r>
            <a:r>
              <a:rPr lang="zh-CN" altLang="en-US" dirty="0"/>
              <a:t>客户端与外部</a:t>
            </a:r>
            <a:r>
              <a:rPr lang="en-US" altLang="zh-CN" dirty="0"/>
              <a:t>Python AI</a:t>
            </a:r>
            <a:r>
              <a:rPr lang="zh-CN" altLang="en-US" dirty="0"/>
              <a:t>模型实时交互，实现智能体对战。</a:t>
            </a:r>
            <a:endParaRPr lang="en-US" altLang="zh-CN" dirty="0"/>
          </a:p>
          <a:p>
            <a:r>
              <a:rPr lang="zh-CN" altLang="en-US" dirty="0"/>
              <a:t>由另一个伙伴提供的</a:t>
            </a:r>
            <a:r>
              <a:rPr lang="en-US" altLang="zh-CN" dirty="0"/>
              <a:t>idea</a:t>
            </a:r>
            <a:r>
              <a:rPr lang="zh-CN" altLang="en-US" dirty="0"/>
              <a:t>，一个赛博斗蛐蛐游戏。</a:t>
            </a:r>
            <a:endParaRPr lang="en-US" altLang="zh-CN" dirty="0"/>
          </a:p>
          <a:p>
            <a:r>
              <a:rPr lang="zh-CN" altLang="en-US" dirty="0"/>
              <a:t>游戏的核心设计：游戏作为一个“河流”不停息，外部</a:t>
            </a:r>
            <a:r>
              <a:rPr lang="en-US" altLang="zh-CN" dirty="0"/>
              <a:t>Python</a:t>
            </a:r>
            <a:r>
              <a:rPr lang="zh-CN" altLang="en-US" dirty="0"/>
              <a:t>脚本则根据自己的能力“取水”和“用水”，也就是游戏一直在跑，同时</a:t>
            </a:r>
            <a:r>
              <a:rPr lang="en-US" altLang="zh-CN" dirty="0"/>
              <a:t>python</a:t>
            </a:r>
            <a:r>
              <a:rPr lang="zh-CN" altLang="en-US" dirty="0"/>
              <a:t>脚本不停的重复：获取环境信息、推理、返回决策、应用于游戏。</a:t>
            </a:r>
            <a:endParaRPr lang="en-US" altLang="zh-CN" dirty="0"/>
          </a:p>
          <a:p>
            <a:r>
              <a:rPr lang="zh-CN" altLang="en-US" dirty="0"/>
              <a:t>设计通信协议，将玩家的行为定义为长度为</a:t>
            </a:r>
            <a:r>
              <a:rPr lang="en-US" altLang="zh-CN" dirty="0"/>
              <a:t>3</a:t>
            </a:r>
            <a:r>
              <a:rPr lang="zh-CN" altLang="en-US" dirty="0"/>
              <a:t>的数组，第一位代表是否射击，第二位代表是否跳跃，第三位代表向左向右移动，并定义特殊行为</a:t>
            </a:r>
            <a:r>
              <a:rPr lang="en-US" altLang="zh-CN" dirty="0"/>
              <a:t>[2,0,0]</a:t>
            </a:r>
            <a:r>
              <a:rPr lang="zh-CN" altLang="en-US" dirty="0"/>
              <a:t>作为游戏开始信号和当前回合结束信号。通过</a:t>
            </a:r>
            <a:r>
              <a:rPr lang="en-US" altLang="zh-CN" dirty="0" err="1"/>
              <a:t>BitConverter</a:t>
            </a:r>
            <a:r>
              <a:rPr lang="zh-CN" altLang="en-US" dirty="0"/>
              <a:t>把环境信息列表转换成字节流通过</a:t>
            </a:r>
            <a:r>
              <a:rPr lang="en-US" altLang="zh-CN" dirty="0"/>
              <a:t>Socket</a:t>
            </a:r>
            <a:r>
              <a:rPr lang="zh-CN" altLang="en-US" dirty="0"/>
              <a:t>发送</a:t>
            </a:r>
            <a:endParaRPr lang="en-US" altLang="zh-CN" dirty="0"/>
          </a:p>
          <a:p>
            <a:r>
              <a:rPr lang="zh-CN" altLang="en-US" dirty="0"/>
              <a:t>游戏分为三个角色：人、训练好的内置智能体、外部智能体（通过</a:t>
            </a:r>
            <a:r>
              <a:rPr lang="en-US" altLang="zh-CN" dirty="0"/>
              <a:t>Socket</a:t>
            </a:r>
            <a:r>
              <a:rPr lang="zh-CN" altLang="en-US" dirty="0"/>
              <a:t>连接）并支持互相对战</a:t>
            </a:r>
            <a:endParaRPr lang="en-US" altLang="zh-CN" dirty="0"/>
          </a:p>
          <a:p>
            <a:r>
              <a:rPr lang="zh-CN" altLang="en-US" dirty="0"/>
              <a:t>通过</a:t>
            </a:r>
            <a:r>
              <a:rPr lang="en-US" altLang="zh-CN" dirty="0"/>
              <a:t>Json</a:t>
            </a:r>
            <a:r>
              <a:rPr lang="zh-CN" altLang="en-US" dirty="0"/>
              <a:t>序列化和反序列化角色的状态（位置等），可以实现游戏回放功能</a:t>
            </a:r>
            <a:endParaRPr lang="en-US" altLang="zh-CN" dirty="0"/>
          </a:p>
        </p:txBody>
      </p:sp>
    </p:spTree>
    <p:extLst>
      <p:ext uri="{BB962C8B-B14F-4D97-AF65-F5344CB8AC3E}">
        <p14:creationId xmlns:p14="http://schemas.microsoft.com/office/powerpoint/2010/main" val="2705116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237DC-34D2-6183-439C-5BB6AB2EE8EA}"/>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sp>
        <p:nvSpPr>
          <p:cNvPr id="3" name="内容占位符 2">
            <a:extLst>
              <a:ext uri="{FF2B5EF4-FFF2-40B4-BE49-F238E27FC236}">
                <a16:creationId xmlns:a16="http://schemas.microsoft.com/office/drawing/2014/main" id="{EC8D6E81-4E61-DC52-60EC-139E3BA6DB81}"/>
              </a:ext>
            </a:extLst>
          </p:cNvPr>
          <p:cNvSpPr>
            <a:spLocks noGrp="1"/>
          </p:cNvSpPr>
          <p:nvPr>
            <p:ph idx="1"/>
          </p:nvPr>
        </p:nvSpPr>
        <p:spPr/>
        <p:txBody>
          <a:bodyPr/>
          <a:lstStyle/>
          <a:p>
            <a:r>
              <a:rPr lang="zh-CN" altLang="en-US" dirty="0"/>
              <a:t>关于游戏回放功能得单开一页讲，为什么要实现游戏回放，是因为我们在使用遗传算法训练智能体时，会用到倍速训练过程以加快训练速度，此时我们常常无法看到每个种群中最优的智能体是如何对战的，所以我们想实现一个回放功能，查看最优智能体的战斗是否符合预期</a:t>
            </a:r>
            <a:endParaRPr lang="en-US" altLang="zh-CN" dirty="0"/>
          </a:p>
          <a:p>
            <a:r>
              <a:rPr lang="zh-CN" altLang="en-US" dirty="0"/>
              <a:t>在开发这个项目之前已经有很多网游实现并很完善（英雄联盟、守望先锋），原理应该是在服务器上记录角色的操作并在本地新开一把对局，将这些操作映射到角色上。</a:t>
            </a:r>
            <a:endParaRPr lang="en-US" altLang="zh-CN" dirty="0"/>
          </a:p>
          <a:p>
            <a:r>
              <a:rPr lang="zh-CN" altLang="en-US" dirty="0"/>
              <a:t>但是我在实现时踩了大坑，我这个是单机游戏，因此我记录操作时不论是用</a:t>
            </a:r>
            <a:r>
              <a:rPr lang="en-US" altLang="zh-CN" dirty="0"/>
              <a:t>Update</a:t>
            </a:r>
            <a:r>
              <a:rPr lang="zh-CN" altLang="en-US" dirty="0"/>
              <a:t>还是</a:t>
            </a:r>
            <a:r>
              <a:rPr lang="en-US" altLang="zh-CN" dirty="0" err="1"/>
              <a:t>FixUpdate</a:t>
            </a:r>
            <a:r>
              <a:rPr lang="zh-CN" altLang="en-US" dirty="0"/>
              <a:t>，记录下的操作在回放时总是会有一些微小的偏差（因为帧率波动的原因）</a:t>
            </a:r>
            <a:endParaRPr lang="en-US" altLang="zh-CN" dirty="0"/>
          </a:p>
          <a:p>
            <a:r>
              <a:rPr lang="zh-CN" altLang="en-US" dirty="0"/>
              <a:t>反复尝试无果后我采取直接记录玩家、子弹的位置并复现，才得以成功实现。</a:t>
            </a:r>
          </a:p>
        </p:txBody>
      </p:sp>
    </p:spTree>
    <p:extLst>
      <p:ext uri="{BB962C8B-B14F-4D97-AF65-F5344CB8AC3E}">
        <p14:creationId xmlns:p14="http://schemas.microsoft.com/office/powerpoint/2010/main" val="400321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65376-2211-FB8B-A8EF-C7DBD2CEA45A}"/>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pic>
        <p:nvPicPr>
          <p:cNvPr id="5" name="图片 4">
            <a:extLst>
              <a:ext uri="{FF2B5EF4-FFF2-40B4-BE49-F238E27FC236}">
                <a16:creationId xmlns:a16="http://schemas.microsoft.com/office/drawing/2014/main" id="{B708DC4C-AD81-D97F-B25D-98CF5EA6F119}"/>
              </a:ext>
            </a:extLst>
          </p:cNvPr>
          <p:cNvPicPr>
            <a:picLocks noChangeAspect="1"/>
          </p:cNvPicPr>
          <p:nvPr/>
        </p:nvPicPr>
        <p:blipFill>
          <a:blip r:embed="rId2"/>
          <a:stretch>
            <a:fillRect/>
          </a:stretch>
        </p:blipFill>
        <p:spPr>
          <a:xfrm>
            <a:off x="765134" y="1175876"/>
            <a:ext cx="4501527" cy="2534886"/>
          </a:xfrm>
          <a:prstGeom prst="rect">
            <a:avLst/>
          </a:prstGeom>
        </p:spPr>
      </p:pic>
      <p:pic>
        <p:nvPicPr>
          <p:cNvPr id="7" name="图片 6">
            <a:extLst>
              <a:ext uri="{FF2B5EF4-FFF2-40B4-BE49-F238E27FC236}">
                <a16:creationId xmlns:a16="http://schemas.microsoft.com/office/drawing/2014/main" id="{CB586EC1-D365-1341-3091-C17D53037A83}"/>
              </a:ext>
            </a:extLst>
          </p:cNvPr>
          <p:cNvPicPr>
            <a:picLocks noChangeAspect="1"/>
          </p:cNvPicPr>
          <p:nvPr/>
        </p:nvPicPr>
        <p:blipFill>
          <a:blip r:embed="rId3"/>
          <a:stretch>
            <a:fillRect/>
          </a:stretch>
        </p:blipFill>
        <p:spPr>
          <a:xfrm>
            <a:off x="6456046" y="1187218"/>
            <a:ext cx="4518199" cy="2534886"/>
          </a:xfrm>
          <a:prstGeom prst="rect">
            <a:avLst/>
          </a:prstGeom>
        </p:spPr>
      </p:pic>
      <p:pic>
        <p:nvPicPr>
          <p:cNvPr id="9" name="图片 8">
            <a:extLst>
              <a:ext uri="{FF2B5EF4-FFF2-40B4-BE49-F238E27FC236}">
                <a16:creationId xmlns:a16="http://schemas.microsoft.com/office/drawing/2014/main" id="{2BEC7503-9922-06A1-88C2-05C4974CAD6B}"/>
              </a:ext>
            </a:extLst>
          </p:cNvPr>
          <p:cNvPicPr>
            <a:picLocks noChangeAspect="1"/>
          </p:cNvPicPr>
          <p:nvPr/>
        </p:nvPicPr>
        <p:blipFill>
          <a:blip r:embed="rId4"/>
          <a:stretch>
            <a:fillRect/>
          </a:stretch>
        </p:blipFill>
        <p:spPr>
          <a:xfrm>
            <a:off x="6486269" y="3958275"/>
            <a:ext cx="4471305" cy="2497234"/>
          </a:xfrm>
          <a:prstGeom prst="rect">
            <a:avLst/>
          </a:prstGeom>
        </p:spPr>
      </p:pic>
      <p:pic>
        <p:nvPicPr>
          <p:cNvPr id="11" name="图片 10">
            <a:extLst>
              <a:ext uri="{FF2B5EF4-FFF2-40B4-BE49-F238E27FC236}">
                <a16:creationId xmlns:a16="http://schemas.microsoft.com/office/drawing/2014/main" id="{591C9984-CE14-6555-8F4B-03A78F8C7328}"/>
              </a:ext>
            </a:extLst>
          </p:cNvPr>
          <p:cNvPicPr>
            <a:picLocks noChangeAspect="1"/>
          </p:cNvPicPr>
          <p:nvPr/>
        </p:nvPicPr>
        <p:blipFill>
          <a:blip r:embed="rId5"/>
          <a:stretch>
            <a:fillRect/>
          </a:stretch>
        </p:blipFill>
        <p:spPr>
          <a:xfrm>
            <a:off x="765134" y="3958275"/>
            <a:ext cx="4501527" cy="2540883"/>
          </a:xfrm>
          <a:prstGeom prst="rect">
            <a:avLst/>
          </a:prstGeom>
        </p:spPr>
      </p:pic>
    </p:spTree>
    <p:extLst>
      <p:ext uri="{BB962C8B-B14F-4D97-AF65-F5344CB8AC3E}">
        <p14:creationId xmlns:p14="http://schemas.microsoft.com/office/powerpoint/2010/main" val="1845804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76C0C-EE2A-2936-3765-5A7615A1E722}"/>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sp>
        <p:nvSpPr>
          <p:cNvPr id="3" name="内容占位符 2">
            <a:extLst>
              <a:ext uri="{FF2B5EF4-FFF2-40B4-BE49-F238E27FC236}">
                <a16:creationId xmlns:a16="http://schemas.microsoft.com/office/drawing/2014/main" id="{0394F2C2-BAFE-E1D0-4752-D325E4BEBE7C}"/>
              </a:ext>
            </a:extLst>
          </p:cNvPr>
          <p:cNvSpPr>
            <a:spLocks noGrp="1"/>
          </p:cNvSpPr>
          <p:nvPr>
            <p:ph idx="1"/>
          </p:nvPr>
        </p:nvSpPr>
        <p:spPr/>
        <p:txBody>
          <a:bodyPr/>
          <a:lstStyle/>
          <a:p>
            <a:r>
              <a:rPr lang="en-US" altLang="zh-CN" dirty="0"/>
              <a:t>2024</a:t>
            </a:r>
            <a:r>
              <a:rPr lang="zh-CN" altLang="en-US" dirty="0"/>
              <a:t>吉比特</a:t>
            </a:r>
            <a:r>
              <a:rPr lang="en-US" altLang="zh-CN" dirty="0" err="1"/>
              <a:t>GameJam</a:t>
            </a:r>
            <a:r>
              <a:rPr lang="zh-CN" altLang="en-US" dirty="0"/>
              <a:t> （</a:t>
            </a:r>
            <a:r>
              <a:rPr lang="en-US" altLang="zh-CN" dirty="0"/>
              <a:t>2024 11.21 – 2024 12.8</a:t>
            </a:r>
            <a:r>
              <a:rPr lang="zh-CN" altLang="en-US" dirty="0"/>
              <a:t>）主题：睡梦</a:t>
            </a:r>
            <a:endParaRPr lang="en-US" altLang="zh-CN" dirty="0"/>
          </a:p>
          <a:p>
            <a:r>
              <a:rPr lang="zh-CN" altLang="en-US" dirty="0"/>
              <a:t>在线游玩地址：</a:t>
            </a:r>
            <a:r>
              <a:rPr lang="en-US" altLang="zh-CN" dirty="0"/>
              <a:t> https://play.unity.com/en/games/3dca170d-d1c9-4803-8c31-d7cf0e93c3cc/2024-2025</a:t>
            </a:r>
          </a:p>
          <a:p>
            <a:r>
              <a:rPr lang="en-US" altLang="zh-CN" dirty="0"/>
              <a:t>2D</a:t>
            </a:r>
            <a:r>
              <a:rPr lang="zh-CN" altLang="en-US" dirty="0"/>
              <a:t>俯视角弹幕射击游戏</a:t>
            </a:r>
            <a:endParaRPr lang="en-US" altLang="zh-CN" dirty="0"/>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你是美梦中学一名高二即将升高三的学生。在期末考试时，你睡着了，但是试卷可不会让你安然入睡。通过战胜梦魇中出现的怪物，让自己做个好梦。</a:t>
            </a:r>
            <a:endParaRPr lang="en-US" altLang="zh-CN" dirty="0"/>
          </a:p>
          <a:p>
            <a:endParaRPr lang="en-US" altLang="zh-CN" dirty="0"/>
          </a:p>
        </p:txBody>
      </p:sp>
      <p:pic>
        <p:nvPicPr>
          <p:cNvPr id="5" name="图片 4">
            <a:extLst>
              <a:ext uri="{FF2B5EF4-FFF2-40B4-BE49-F238E27FC236}">
                <a16:creationId xmlns:a16="http://schemas.microsoft.com/office/drawing/2014/main" id="{961A8714-22DD-C6B0-A06A-EE5F2E123261}"/>
              </a:ext>
            </a:extLst>
          </p:cNvPr>
          <p:cNvPicPr>
            <a:picLocks noChangeAspect="1"/>
          </p:cNvPicPr>
          <p:nvPr/>
        </p:nvPicPr>
        <p:blipFill>
          <a:blip r:embed="rId2"/>
          <a:stretch>
            <a:fillRect/>
          </a:stretch>
        </p:blipFill>
        <p:spPr>
          <a:xfrm>
            <a:off x="3203945" y="3796325"/>
            <a:ext cx="5209953" cy="2729999"/>
          </a:xfrm>
          <a:prstGeom prst="rect">
            <a:avLst/>
          </a:prstGeom>
        </p:spPr>
      </p:pic>
    </p:spTree>
    <p:extLst>
      <p:ext uri="{BB962C8B-B14F-4D97-AF65-F5344CB8AC3E}">
        <p14:creationId xmlns:p14="http://schemas.microsoft.com/office/powerpoint/2010/main" val="3853786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0E6D6-6E44-66AF-0A78-6D298351C5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56B7D2-7BD8-E63E-ABA0-224C24D3E558}"/>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sp>
        <p:nvSpPr>
          <p:cNvPr id="3" name="内容占位符 2">
            <a:extLst>
              <a:ext uri="{FF2B5EF4-FFF2-40B4-BE49-F238E27FC236}">
                <a16:creationId xmlns:a16="http://schemas.microsoft.com/office/drawing/2014/main" id="{DC198EE9-C58A-684B-BB10-5AFF4853C872}"/>
              </a:ext>
            </a:extLst>
          </p:cNvPr>
          <p:cNvSpPr>
            <a:spLocks noGrp="1"/>
          </p:cNvSpPr>
          <p:nvPr>
            <p:ph idx="1"/>
          </p:nvPr>
        </p:nvSpPr>
        <p:spPr/>
        <p:txBody>
          <a:bodyPr/>
          <a:lstStyle/>
          <a:p>
            <a:r>
              <a:rPr lang="zh-CN" altLang="en-US" dirty="0"/>
              <a:t>游戏主要由玩家、怪物、道具、梦魇时间四大模块组成</a:t>
            </a:r>
            <a:endParaRPr lang="en-US" altLang="zh-CN" dirty="0"/>
          </a:p>
          <a:p>
            <a:r>
              <a:rPr lang="zh-CN" altLang="en-US" dirty="0"/>
              <a:t>玩家：由我不断完善的状态机实现，由一个主类注册所有状态类，并在状态类中执行逻辑和状态切换</a:t>
            </a:r>
            <a:endParaRPr lang="en-US" altLang="zh-CN" dirty="0"/>
          </a:p>
          <a:p>
            <a:r>
              <a:rPr lang="zh-CN" altLang="en-US" dirty="0"/>
              <a:t>怪物：由一个怪物基类继承而来，分为近战怪物、远程怪物、</a:t>
            </a:r>
            <a:r>
              <a:rPr lang="en-US" altLang="zh-CN" dirty="0"/>
              <a:t>Boss</a:t>
            </a:r>
            <a:r>
              <a:rPr lang="zh-CN" altLang="en-US" dirty="0"/>
              <a:t>，基类包含一些共有的特性（以不同的逻辑追击玩家、受击等），子类具体实现每个怪物的特性（如黑板擦释放范围伤害、粉笔发射粉笔头、圆规会向玩家冲刺）</a:t>
            </a:r>
            <a:endParaRPr lang="en-US" altLang="zh-CN" dirty="0"/>
          </a:p>
          <a:p>
            <a:r>
              <a:rPr lang="zh-CN" altLang="en-US" dirty="0"/>
              <a:t>道具：怪物会掉落血包和强化子弹，捡起后会替换子弹类型。子弹类型有电能子弹、黑洞子弹、陨石子弹，分别制作为</a:t>
            </a:r>
            <a:r>
              <a:rPr lang="en-US" altLang="zh-CN" dirty="0"/>
              <a:t>prefab</a:t>
            </a:r>
            <a:r>
              <a:rPr lang="zh-CN" altLang="en-US" dirty="0"/>
              <a:t>。</a:t>
            </a:r>
            <a:endParaRPr lang="en-US" altLang="zh-CN" dirty="0"/>
          </a:p>
          <a:p>
            <a:r>
              <a:rPr lang="zh-CN" altLang="en-US" dirty="0"/>
              <a:t>梦魇时间：游戏进行时会周期性地做噩梦，会出现强力</a:t>
            </a:r>
            <a:r>
              <a:rPr lang="en-US" altLang="zh-CN" dirty="0"/>
              <a:t>Boss</a:t>
            </a:r>
            <a:r>
              <a:rPr lang="zh-CN" altLang="en-US" dirty="0"/>
              <a:t>，击败后可以获得强化子弹。</a:t>
            </a:r>
            <a:endParaRPr lang="en-US" altLang="zh-CN" dirty="0"/>
          </a:p>
        </p:txBody>
      </p:sp>
    </p:spTree>
    <p:extLst>
      <p:ext uri="{BB962C8B-B14F-4D97-AF65-F5344CB8AC3E}">
        <p14:creationId xmlns:p14="http://schemas.microsoft.com/office/powerpoint/2010/main" val="873725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71CDD-2990-5C12-D755-4C89A71B43C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6DDE716-8A2D-E3B8-AFE9-11B86565A4E7}"/>
              </a:ext>
            </a:extLst>
          </p:cNvPr>
          <p:cNvSpPr>
            <a:spLocks noGrp="1"/>
          </p:cNvSpPr>
          <p:nvPr>
            <p:ph type="title"/>
          </p:nvPr>
        </p:nvSpPr>
        <p:spPr>
          <a:xfrm>
            <a:off x="660400" y="107322"/>
            <a:ext cx="10858500" cy="900112"/>
          </a:xfrm>
        </p:spPr>
        <p:txBody>
          <a:bodyPr/>
          <a:lstStyle/>
          <a:p>
            <a:r>
              <a:rPr lang="zh-CN" altLang="en-US" dirty="0"/>
              <a:t>前言</a:t>
            </a:r>
          </a:p>
        </p:txBody>
      </p:sp>
      <p:sp>
        <p:nvSpPr>
          <p:cNvPr id="3" name="内容占位符 2">
            <a:extLst>
              <a:ext uri="{FF2B5EF4-FFF2-40B4-BE49-F238E27FC236}">
                <a16:creationId xmlns:a16="http://schemas.microsoft.com/office/drawing/2014/main" id="{410041B5-4391-760C-630F-EA28B824F7A3}"/>
              </a:ext>
            </a:extLst>
          </p:cNvPr>
          <p:cNvSpPr>
            <a:spLocks noGrp="1"/>
          </p:cNvSpPr>
          <p:nvPr>
            <p:ph idx="1"/>
          </p:nvPr>
        </p:nvSpPr>
        <p:spPr/>
        <p:txBody>
          <a:bodyPr>
            <a:normAutofit/>
          </a:bodyPr>
          <a:lstStyle/>
          <a:p>
            <a:r>
              <a:rPr lang="zh-CN" altLang="en-US" dirty="0"/>
              <a:t>该作品集包含我自投身于游戏开发领域的几乎所有作品（</a:t>
            </a:r>
            <a:r>
              <a:rPr lang="en-US" altLang="zh-CN" dirty="0"/>
              <a:t>2024.2 – </a:t>
            </a:r>
            <a:r>
              <a:rPr lang="zh-CN" altLang="en-US" dirty="0"/>
              <a:t>至今），一方面用于向您展示我的作品，一方面也用于记录我的开发历程</a:t>
            </a:r>
            <a:endParaRPr lang="en-US" altLang="zh-CN" dirty="0"/>
          </a:p>
          <a:p>
            <a:r>
              <a:rPr lang="en-US" altLang="zh-CN" dirty="0"/>
              <a:t>1</a:t>
            </a:r>
            <a:r>
              <a:rPr lang="zh-CN" altLang="en-US" dirty="0"/>
              <a:t>年多的开发时间中，我共参加了</a:t>
            </a:r>
            <a:r>
              <a:rPr lang="en-US" altLang="zh-CN" dirty="0"/>
              <a:t>8</a:t>
            </a:r>
            <a:r>
              <a:rPr lang="zh-CN" altLang="en-US" dirty="0"/>
              <a:t>次</a:t>
            </a:r>
            <a:r>
              <a:rPr lang="en-US" altLang="zh-CN" dirty="0" err="1"/>
              <a:t>GameJam</a:t>
            </a:r>
            <a:r>
              <a:rPr lang="zh-CN" altLang="en-US" dirty="0"/>
              <a:t>（</a:t>
            </a:r>
            <a:r>
              <a:rPr lang="en-US" altLang="zh-CN" dirty="0"/>
              <a:t>7</a:t>
            </a:r>
            <a:r>
              <a:rPr lang="zh-CN" altLang="en-US" dirty="0"/>
              <a:t>次为主程序）：</a:t>
            </a:r>
            <a:endParaRPr lang="en-US" altLang="zh-CN" dirty="0"/>
          </a:p>
          <a:p>
            <a:r>
              <a:rPr lang="en-US" altLang="zh-CN" dirty="0"/>
              <a:t>2024CiGA</a:t>
            </a:r>
            <a:r>
              <a:rPr lang="zh-CN" altLang="en-US" dirty="0"/>
              <a:t>、</a:t>
            </a:r>
            <a:r>
              <a:rPr lang="en-US" altLang="zh-CN" dirty="0"/>
              <a:t>2024</a:t>
            </a:r>
            <a:r>
              <a:rPr lang="zh-CN" altLang="en-US" dirty="0"/>
              <a:t>聚光灯、</a:t>
            </a:r>
            <a:r>
              <a:rPr lang="en-US" altLang="zh-CN" dirty="0"/>
              <a:t>2024BOOOMJam</a:t>
            </a:r>
            <a:r>
              <a:rPr lang="zh-CN" altLang="en-US" dirty="0"/>
              <a:t>、</a:t>
            </a:r>
            <a:r>
              <a:rPr lang="en-US" altLang="zh-CN" dirty="0"/>
              <a:t>2024</a:t>
            </a:r>
            <a:r>
              <a:rPr lang="zh-CN" altLang="en-US" dirty="0"/>
              <a:t>吉比特、</a:t>
            </a:r>
            <a:r>
              <a:rPr lang="en-US" altLang="zh-CN" dirty="0"/>
              <a:t>2025</a:t>
            </a:r>
            <a:r>
              <a:rPr lang="zh-CN" altLang="en-US" dirty="0"/>
              <a:t>萌芽、</a:t>
            </a:r>
            <a:r>
              <a:rPr lang="en-US" altLang="zh-CN" dirty="0"/>
              <a:t>2025GGJ</a:t>
            </a:r>
            <a:r>
              <a:rPr lang="zh-CN" altLang="en-US" dirty="0"/>
              <a:t>、</a:t>
            </a:r>
            <a:r>
              <a:rPr lang="en-US" altLang="zh-CN" dirty="0"/>
              <a:t>2025</a:t>
            </a:r>
            <a:r>
              <a:rPr lang="zh-CN" altLang="en-US" dirty="0"/>
              <a:t>开拓芯、</a:t>
            </a:r>
            <a:r>
              <a:rPr lang="en-US" altLang="zh-CN" dirty="0"/>
              <a:t>2025CiGA</a:t>
            </a:r>
          </a:p>
          <a:p>
            <a:r>
              <a:rPr lang="zh-CN" altLang="en-US" dirty="0"/>
              <a:t>虽然这些比赛全部没能获奖，但是我所收获的远不止物质奖励所能带来的。在这些</a:t>
            </a:r>
            <a:r>
              <a:rPr lang="en-US" altLang="zh-CN" dirty="0" err="1"/>
              <a:t>GameJam</a:t>
            </a:r>
            <a:r>
              <a:rPr lang="zh-CN" altLang="en-US" dirty="0"/>
              <a:t>中，我经历了</a:t>
            </a:r>
            <a:r>
              <a:rPr lang="en-US" altLang="zh-CN" dirty="0"/>
              <a:t>DDL</a:t>
            </a:r>
            <a:r>
              <a:rPr lang="zh-CN" altLang="en-US" dirty="0"/>
              <a:t>前一晚的通宵爆肝，经历了参与其他队伍后被导师抓去干活，为了减少对队伍的拖累我在导师眼皮下偷偷敲代码，经历了与理念不合的策划的争吵</a:t>
            </a:r>
            <a:r>
              <a:rPr lang="en-US" altLang="zh-CN" dirty="0"/>
              <a:t>…</a:t>
            </a:r>
            <a:r>
              <a:rPr lang="zh-CN" altLang="en-US" dirty="0"/>
              <a:t>在这条路上走的越远，越感受到游戏的魅力</a:t>
            </a:r>
            <a:r>
              <a:rPr lang="en-US" altLang="zh-CN" dirty="0"/>
              <a:t>-</a:t>
            </a:r>
            <a:r>
              <a:rPr lang="zh-CN" altLang="en-US" dirty="0"/>
              <a:t>以人为本、以生活为蓝图、以憧憬为灯塔，也感受到团队同心，其利断金的重要。最重要的是，当我废寝忘食爆肝两天游戏时，我突然意识到我就这样自然地踏入了可以伴随我一声的事业。</a:t>
            </a:r>
            <a:endParaRPr lang="en-US" altLang="zh-CN" dirty="0"/>
          </a:p>
          <a:p>
            <a:r>
              <a:rPr lang="zh-CN" altLang="en-US" dirty="0"/>
              <a:t>从一开始的基础语法都要对照菜鸟教程一点一点敲，到后来学习设计模型并加以应用，我的代码水平在进步，同时接触到的知识越多，越感受到自己的知识越少。我深知闭门造车的效率远不如与已在游戏行业沉淀数年的前辈学习快，因此我毕业后的求职目标只有一个：游戏开发。</a:t>
            </a:r>
            <a:endParaRPr lang="en-US" altLang="zh-CN" dirty="0"/>
          </a:p>
        </p:txBody>
      </p:sp>
    </p:spTree>
    <p:extLst>
      <p:ext uri="{BB962C8B-B14F-4D97-AF65-F5344CB8AC3E}">
        <p14:creationId xmlns:p14="http://schemas.microsoft.com/office/powerpoint/2010/main" val="433325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E929B-6F9D-3AF0-15DB-CA78815D5BF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7205D40-BD34-702D-B096-10669687AEC9}"/>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sp>
        <p:nvSpPr>
          <p:cNvPr id="3" name="内容占位符 2">
            <a:extLst>
              <a:ext uri="{FF2B5EF4-FFF2-40B4-BE49-F238E27FC236}">
                <a16:creationId xmlns:a16="http://schemas.microsoft.com/office/drawing/2014/main" id="{F3531185-9C1F-6716-2CE6-BC5135C7EF10}"/>
              </a:ext>
            </a:extLst>
          </p:cNvPr>
          <p:cNvSpPr>
            <a:spLocks noGrp="1"/>
          </p:cNvSpPr>
          <p:nvPr>
            <p:ph idx="1"/>
          </p:nvPr>
        </p:nvSpPr>
        <p:spPr/>
        <p:txBody>
          <a:bodyPr/>
          <a:lstStyle/>
          <a:p>
            <a:r>
              <a:rPr lang="zh-CN" altLang="en-US" dirty="0"/>
              <a:t>在参加该</a:t>
            </a:r>
            <a:r>
              <a:rPr lang="en-US" altLang="zh-CN" dirty="0" err="1"/>
              <a:t>GameJam</a:t>
            </a:r>
            <a:r>
              <a:rPr lang="zh-CN" altLang="en-US" dirty="0"/>
              <a:t>时，我已经有了多次短期</a:t>
            </a:r>
            <a:r>
              <a:rPr lang="en-US" altLang="zh-CN" dirty="0"/>
              <a:t>Jam</a:t>
            </a:r>
            <a:r>
              <a:rPr lang="zh-CN" altLang="en-US" dirty="0"/>
              <a:t>和长期</a:t>
            </a:r>
            <a:r>
              <a:rPr lang="en-US" altLang="zh-CN" dirty="0"/>
              <a:t>Jam</a:t>
            </a:r>
            <a:r>
              <a:rPr lang="zh-CN" altLang="en-US" dirty="0"/>
              <a:t>的经验，体会到了在开始开发时，有一个清晰的规划图是多么的重要，因此制作了如下的逻辑图：</a:t>
            </a:r>
            <a:endParaRPr lang="en-US" altLang="zh-CN" dirty="0"/>
          </a:p>
        </p:txBody>
      </p:sp>
      <p:pic>
        <p:nvPicPr>
          <p:cNvPr id="4" name="内容占位符 4">
            <a:extLst>
              <a:ext uri="{FF2B5EF4-FFF2-40B4-BE49-F238E27FC236}">
                <a16:creationId xmlns:a16="http://schemas.microsoft.com/office/drawing/2014/main" id="{001DE1D3-F38D-B40F-F1EA-0070402D5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2248661"/>
            <a:ext cx="10858500" cy="4555387"/>
          </a:xfrm>
          <a:prstGeom prst="rect">
            <a:avLst/>
          </a:prstGeom>
        </p:spPr>
      </p:pic>
    </p:spTree>
    <p:extLst>
      <p:ext uri="{BB962C8B-B14F-4D97-AF65-F5344CB8AC3E}">
        <p14:creationId xmlns:p14="http://schemas.microsoft.com/office/powerpoint/2010/main" val="2858577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A88BE-1D20-FD8C-1D88-3BE90C6D104C}"/>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pic>
        <p:nvPicPr>
          <p:cNvPr id="5" name="图片 4">
            <a:extLst>
              <a:ext uri="{FF2B5EF4-FFF2-40B4-BE49-F238E27FC236}">
                <a16:creationId xmlns:a16="http://schemas.microsoft.com/office/drawing/2014/main" id="{8155A83C-9829-FB11-308F-7018C363A5B4}"/>
              </a:ext>
            </a:extLst>
          </p:cNvPr>
          <p:cNvPicPr>
            <a:picLocks noChangeAspect="1"/>
          </p:cNvPicPr>
          <p:nvPr/>
        </p:nvPicPr>
        <p:blipFill>
          <a:blip r:embed="rId2"/>
          <a:stretch>
            <a:fillRect/>
          </a:stretch>
        </p:blipFill>
        <p:spPr>
          <a:xfrm>
            <a:off x="573371" y="998790"/>
            <a:ext cx="5057181" cy="2844664"/>
          </a:xfrm>
          <a:prstGeom prst="rect">
            <a:avLst/>
          </a:prstGeom>
        </p:spPr>
      </p:pic>
      <p:pic>
        <p:nvPicPr>
          <p:cNvPr id="7" name="图片 6">
            <a:extLst>
              <a:ext uri="{FF2B5EF4-FFF2-40B4-BE49-F238E27FC236}">
                <a16:creationId xmlns:a16="http://schemas.microsoft.com/office/drawing/2014/main" id="{8E45D553-B81C-27E8-FE07-9CB91B6D62EA}"/>
              </a:ext>
            </a:extLst>
          </p:cNvPr>
          <p:cNvPicPr>
            <a:picLocks noChangeAspect="1"/>
          </p:cNvPicPr>
          <p:nvPr/>
        </p:nvPicPr>
        <p:blipFill>
          <a:blip r:embed="rId3"/>
          <a:stretch>
            <a:fillRect/>
          </a:stretch>
        </p:blipFill>
        <p:spPr>
          <a:xfrm>
            <a:off x="573369" y="3998380"/>
            <a:ext cx="5057183" cy="2844665"/>
          </a:xfrm>
          <a:prstGeom prst="rect">
            <a:avLst/>
          </a:prstGeom>
        </p:spPr>
      </p:pic>
      <p:pic>
        <p:nvPicPr>
          <p:cNvPr id="9" name="图片 8">
            <a:extLst>
              <a:ext uri="{FF2B5EF4-FFF2-40B4-BE49-F238E27FC236}">
                <a16:creationId xmlns:a16="http://schemas.microsoft.com/office/drawing/2014/main" id="{FDF828BF-72A3-DBDD-20F6-5C8D56ABDDAB}"/>
              </a:ext>
            </a:extLst>
          </p:cNvPr>
          <p:cNvPicPr>
            <a:picLocks noChangeAspect="1"/>
          </p:cNvPicPr>
          <p:nvPr/>
        </p:nvPicPr>
        <p:blipFill>
          <a:blip r:embed="rId4"/>
          <a:stretch>
            <a:fillRect/>
          </a:stretch>
        </p:blipFill>
        <p:spPr>
          <a:xfrm>
            <a:off x="6663069" y="1028699"/>
            <a:ext cx="5004010" cy="2814755"/>
          </a:xfrm>
          <a:prstGeom prst="rect">
            <a:avLst/>
          </a:prstGeom>
        </p:spPr>
      </p:pic>
      <p:pic>
        <p:nvPicPr>
          <p:cNvPr id="11" name="图片 10">
            <a:extLst>
              <a:ext uri="{FF2B5EF4-FFF2-40B4-BE49-F238E27FC236}">
                <a16:creationId xmlns:a16="http://schemas.microsoft.com/office/drawing/2014/main" id="{45C4248A-5656-2AC2-5CCF-638425B9CAF6}"/>
              </a:ext>
            </a:extLst>
          </p:cNvPr>
          <p:cNvPicPr>
            <a:picLocks noChangeAspect="1"/>
          </p:cNvPicPr>
          <p:nvPr/>
        </p:nvPicPr>
        <p:blipFill>
          <a:blip r:embed="rId5"/>
          <a:stretch>
            <a:fillRect/>
          </a:stretch>
        </p:blipFill>
        <p:spPr>
          <a:xfrm>
            <a:off x="6663069" y="4013335"/>
            <a:ext cx="5004010" cy="2814756"/>
          </a:xfrm>
          <a:prstGeom prst="rect">
            <a:avLst/>
          </a:prstGeom>
        </p:spPr>
      </p:pic>
    </p:spTree>
    <p:extLst>
      <p:ext uri="{BB962C8B-B14F-4D97-AF65-F5344CB8AC3E}">
        <p14:creationId xmlns:p14="http://schemas.microsoft.com/office/powerpoint/2010/main" val="1898229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13304A-5871-CDE7-D5D0-3FC3D34080E3}"/>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sp>
        <p:nvSpPr>
          <p:cNvPr id="3" name="内容占位符 2">
            <a:extLst>
              <a:ext uri="{FF2B5EF4-FFF2-40B4-BE49-F238E27FC236}">
                <a16:creationId xmlns:a16="http://schemas.microsoft.com/office/drawing/2014/main" id="{8A42551B-3230-9F3F-42BB-3C877D33A0B4}"/>
              </a:ext>
            </a:extLst>
          </p:cNvPr>
          <p:cNvSpPr>
            <a:spLocks noGrp="1"/>
          </p:cNvSpPr>
          <p:nvPr>
            <p:ph idx="1"/>
          </p:nvPr>
        </p:nvSpPr>
        <p:spPr/>
        <p:txBody>
          <a:bodyPr/>
          <a:lstStyle/>
          <a:p>
            <a:r>
              <a:rPr lang="en-US" altLang="zh-CN" dirty="0"/>
              <a:t>2025 </a:t>
            </a:r>
            <a:r>
              <a:rPr lang="zh-CN" altLang="en-US" dirty="0"/>
              <a:t>萌芽</a:t>
            </a:r>
            <a:r>
              <a:rPr lang="en-US" altLang="zh-CN" dirty="0" err="1"/>
              <a:t>GameJam</a:t>
            </a:r>
            <a:r>
              <a:rPr lang="en-US" altLang="zh-CN" dirty="0"/>
              <a:t> </a:t>
            </a:r>
            <a:r>
              <a:rPr lang="zh-CN" altLang="en-US" dirty="0"/>
              <a:t>（</a:t>
            </a:r>
            <a:r>
              <a:rPr lang="en-US" altLang="zh-CN" dirty="0"/>
              <a:t>2025 1.24 – 2025 2.12</a:t>
            </a:r>
            <a:r>
              <a:rPr lang="zh-CN" altLang="en-US" dirty="0"/>
              <a:t>）主题：</a:t>
            </a:r>
            <a:r>
              <a:rPr lang="en-US" altLang="zh-CN" dirty="0"/>
              <a:t>Step</a:t>
            </a:r>
          </a:p>
          <a:p>
            <a:r>
              <a:rPr lang="zh-CN" altLang="en-US" dirty="0"/>
              <a:t>在线游玩：</a:t>
            </a:r>
            <a:r>
              <a:rPr lang="en-US" altLang="zh-CN" dirty="0"/>
              <a:t> https://play.unity.com/en/games/7af7feca-c46f-419e-adb3-1256f7728acc/5ao55q2l5lml6ygl</a:t>
            </a:r>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设计思路：玩家操纵的角色是一名身经百战盲人杀手，需要聆听脚步确定场景中各种人物的位置，为确定目标人物需要结合视觉以外的多重感官，利用环境与各种道具完成刺杀、劫持、营救、保护等艰难的任务</a:t>
            </a:r>
          </a:p>
        </p:txBody>
      </p:sp>
    </p:spTree>
    <p:extLst>
      <p:ext uri="{BB962C8B-B14F-4D97-AF65-F5344CB8AC3E}">
        <p14:creationId xmlns:p14="http://schemas.microsoft.com/office/powerpoint/2010/main" val="178068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ABE46-4124-0DC6-00D4-7E4D053235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52A71B7-8CF2-C567-700C-3FCA52ECFFDA}"/>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sp>
        <p:nvSpPr>
          <p:cNvPr id="3" name="内容占位符 2">
            <a:extLst>
              <a:ext uri="{FF2B5EF4-FFF2-40B4-BE49-F238E27FC236}">
                <a16:creationId xmlns:a16="http://schemas.microsoft.com/office/drawing/2014/main" id="{D9FF7FDD-A6AA-87BC-2694-0B3A7F14240B}"/>
              </a:ext>
            </a:extLst>
          </p:cNvPr>
          <p:cNvSpPr>
            <a:spLocks noGrp="1"/>
          </p:cNvSpPr>
          <p:nvPr>
            <p:ph idx="1"/>
          </p:nvPr>
        </p:nvSpPr>
        <p:spPr/>
        <p:txBody>
          <a:bodyPr/>
          <a:lstStyle/>
          <a:p>
            <a:r>
              <a:rPr lang="zh-CN" altLang="en-US" dirty="0"/>
              <a:t>游戏的核心玩法：作为盲人杀手，依靠各种感官感知世界和判断目标（感知脚步声、对话声、气味</a:t>
            </a:r>
            <a:endParaRPr lang="en-US" altLang="zh-CN" dirty="0"/>
          </a:p>
          <a:p>
            <a:r>
              <a:rPr lang="zh-CN" altLang="en-US" dirty="0"/>
              <a:t>），实现一击致命。</a:t>
            </a:r>
            <a:endParaRPr lang="en-US" altLang="zh-CN" dirty="0"/>
          </a:p>
          <a:p>
            <a:r>
              <a:rPr lang="zh-CN" altLang="en-US" dirty="0"/>
              <a:t>有多种</a:t>
            </a:r>
            <a:r>
              <a:rPr lang="en-US" altLang="zh-CN" dirty="0"/>
              <a:t>NPC</a:t>
            </a:r>
            <a:r>
              <a:rPr lang="zh-CN" altLang="en-US" dirty="0"/>
              <a:t>，普通人、服务员、保镖、目标；</a:t>
            </a:r>
            <a:endParaRPr lang="en-US" altLang="zh-CN" dirty="0"/>
          </a:p>
          <a:p>
            <a:r>
              <a:rPr lang="zh-CN" altLang="en-US" dirty="0"/>
              <a:t>核心设计：实现一个特征分发静态类，在每个</a:t>
            </a:r>
            <a:r>
              <a:rPr lang="en-US" altLang="zh-CN" dirty="0" err="1"/>
              <a:t>npc</a:t>
            </a:r>
            <a:r>
              <a:rPr lang="zh-CN" altLang="en-US" dirty="0"/>
              <a:t>被创建时可以分配特性。特性包括脚本频率、音色，对话内容，气味</a:t>
            </a:r>
            <a:endParaRPr lang="en-US" altLang="zh-CN" dirty="0"/>
          </a:p>
          <a:p>
            <a:r>
              <a:rPr lang="zh-CN" altLang="en-US" dirty="0"/>
              <a:t>刺杀失败暴露后展开枪战，此时可以踢倒桌子椅子作为掩体对战（敌人也可以）</a:t>
            </a:r>
            <a:endParaRPr lang="en-US" altLang="zh-CN" dirty="0"/>
          </a:p>
          <a:p>
            <a:endParaRPr lang="zh-CN" altLang="en-US" dirty="0"/>
          </a:p>
        </p:txBody>
      </p:sp>
    </p:spTree>
    <p:extLst>
      <p:ext uri="{BB962C8B-B14F-4D97-AF65-F5344CB8AC3E}">
        <p14:creationId xmlns:p14="http://schemas.microsoft.com/office/powerpoint/2010/main" val="1738114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55755-A9C3-53F0-05CB-C473C15EF64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D9E5A06-5770-EE27-9651-B7A535075A93}"/>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sp>
        <p:nvSpPr>
          <p:cNvPr id="3" name="内容占位符 2">
            <a:extLst>
              <a:ext uri="{FF2B5EF4-FFF2-40B4-BE49-F238E27FC236}">
                <a16:creationId xmlns:a16="http://schemas.microsoft.com/office/drawing/2014/main" id="{E3B9358F-5510-974A-D331-CFE03AF36E89}"/>
              </a:ext>
            </a:extLst>
          </p:cNvPr>
          <p:cNvSpPr>
            <a:spLocks noGrp="1"/>
          </p:cNvSpPr>
          <p:nvPr>
            <p:ph idx="1"/>
          </p:nvPr>
        </p:nvSpPr>
        <p:spPr/>
        <p:txBody>
          <a:bodyPr/>
          <a:lstStyle/>
          <a:p>
            <a:pPr marL="0" indent="0">
              <a:buNone/>
            </a:pPr>
            <a:r>
              <a:rPr lang="zh-CN" altLang="en-US" dirty="0"/>
              <a:t>开发大纲图如下：</a:t>
            </a:r>
          </a:p>
        </p:txBody>
      </p:sp>
      <p:pic>
        <p:nvPicPr>
          <p:cNvPr id="4" name="内容占位符 4">
            <a:extLst>
              <a:ext uri="{FF2B5EF4-FFF2-40B4-BE49-F238E27FC236}">
                <a16:creationId xmlns:a16="http://schemas.microsoft.com/office/drawing/2014/main" id="{ACE87DDC-DF9B-1DCA-E8B4-CA2769CB26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430" y="625793"/>
            <a:ext cx="9081813" cy="6103620"/>
          </a:xfrm>
          <a:prstGeom prst="rect">
            <a:avLst/>
          </a:prstGeom>
        </p:spPr>
      </p:pic>
    </p:spTree>
    <p:extLst>
      <p:ext uri="{BB962C8B-B14F-4D97-AF65-F5344CB8AC3E}">
        <p14:creationId xmlns:p14="http://schemas.microsoft.com/office/powerpoint/2010/main" val="3265251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96356-F058-4FE4-9315-C3B2B69770C8}"/>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pic>
        <p:nvPicPr>
          <p:cNvPr id="5" name="图片 4">
            <a:extLst>
              <a:ext uri="{FF2B5EF4-FFF2-40B4-BE49-F238E27FC236}">
                <a16:creationId xmlns:a16="http://schemas.microsoft.com/office/drawing/2014/main" id="{98EDA545-B886-4E19-DC3E-6B8BCF3DE593}"/>
              </a:ext>
            </a:extLst>
          </p:cNvPr>
          <p:cNvPicPr>
            <a:picLocks noChangeAspect="1"/>
          </p:cNvPicPr>
          <p:nvPr/>
        </p:nvPicPr>
        <p:blipFill>
          <a:blip r:embed="rId2"/>
          <a:stretch>
            <a:fillRect/>
          </a:stretch>
        </p:blipFill>
        <p:spPr>
          <a:xfrm>
            <a:off x="921488" y="1093625"/>
            <a:ext cx="4763386" cy="2651409"/>
          </a:xfrm>
          <a:prstGeom prst="rect">
            <a:avLst/>
          </a:prstGeom>
        </p:spPr>
      </p:pic>
      <p:pic>
        <p:nvPicPr>
          <p:cNvPr id="7" name="图片 6">
            <a:extLst>
              <a:ext uri="{FF2B5EF4-FFF2-40B4-BE49-F238E27FC236}">
                <a16:creationId xmlns:a16="http://schemas.microsoft.com/office/drawing/2014/main" id="{34A1A51E-5592-D32B-563B-6E0416E6B1A1}"/>
              </a:ext>
            </a:extLst>
          </p:cNvPr>
          <p:cNvPicPr>
            <a:picLocks noChangeAspect="1"/>
          </p:cNvPicPr>
          <p:nvPr/>
        </p:nvPicPr>
        <p:blipFill>
          <a:blip r:embed="rId3"/>
          <a:stretch>
            <a:fillRect/>
          </a:stretch>
        </p:blipFill>
        <p:spPr>
          <a:xfrm>
            <a:off x="6095999" y="1093625"/>
            <a:ext cx="4768201" cy="2651409"/>
          </a:xfrm>
          <a:prstGeom prst="rect">
            <a:avLst/>
          </a:prstGeom>
        </p:spPr>
      </p:pic>
      <p:pic>
        <p:nvPicPr>
          <p:cNvPr id="9" name="图片 8">
            <a:extLst>
              <a:ext uri="{FF2B5EF4-FFF2-40B4-BE49-F238E27FC236}">
                <a16:creationId xmlns:a16="http://schemas.microsoft.com/office/drawing/2014/main" id="{5BE8C767-E700-9D54-DBB9-F840AF9AD510}"/>
              </a:ext>
            </a:extLst>
          </p:cNvPr>
          <p:cNvPicPr>
            <a:picLocks noChangeAspect="1"/>
          </p:cNvPicPr>
          <p:nvPr/>
        </p:nvPicPr>
        <p:blipFill>
          <a:blip r:embed="rId4"/>
          <a:stretch>
            <a:fillRect/>
          </a:stretch>
        </p:blipFill>
        <p:spPr>
          <a:xfrm>
            <a:off x="6096000" y="3928375"/>
            <a:ext cx="4775427" cy="2651409"/>
          </a:xfrm>
          <a:prstGeom prst="rect">
            <a:avLst/>
          </a:prstGeom>
        </p:spPr>
      </p:pic>
      <p:pic>
        <p:nvPicPr>
          <p:cNvPr id="11" name="图片 10">
            <a:extLst>
              <a:ext uri="{FF2B5EF4-FFF2-40B4-BE49-F238E27FC236}">
                <a16:creationId xmlns:a16="http://schemas.microsoft.com/office/drawing/2014/main" id="{B9007F44-95DF-6E73-357E-DC28BCAACD6C}"/>
              </a:ext>
            </a:extLst>
          </p:cNvPr>
          <p:cNvPicPr>
            <a:picLocks noChangeAspect="1"/>
          </p:cNvPicPr>
          <p:nvPr/>
        </p:nvPicPr>
        <p:blipFill>
          <a:blip r:embed="rId5"/>
          <a:stretch>
            <a:fillRect/>
          </a:stretch>
        </p:blipFill>
        <p:spPr>
          <a:xfrm>
            <a:off x="921487" y="3928375"/>
            <a:ext cx="4773017" cy="2651409"/>
          </a:xfrm>
          <a:prstGeom prst="rect">
            <a:avLst/>
          </a:prstGeom>
        </p:spPr>
      </p:pic>
    </p:spTree>
    <p:extLst>
      <p:ext uri="{BB962C8B-B14F-4D97-AF65-F5344CB8AC3E}">
        <p14:creationId xmlns:p14="http://schemas.microsoft.com/office/powerpoint/2010/main" val="145660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16F2A-C9EA-EA27-BFA0-BFC664A1FFE0}"/>
              </a:ext>
            </a:extLst>
          </p:cNvPr>
          <p:cNvSpPr>
            <a:spLocks noGrp="1"/>
          </p:cNvSpPr>
          <p:nvPr>
            <p:ph type="title"/>
          </p:nvPr>
        </p:nvSpPr>
        <p:spPr/>
        <p:txBody>
          <a:bodyPr/>
          <a:lstStyle/>
          <a:p>
            <a:r>
              <a:rPr lang="en-US" altLang="zh-CN" dirty="0"/>
              <a:t>《Next 20 S》</a:t>
            </a:r>
            <a:endParaRPr lang="zh-CN" altLang="en-US" dirty="0"/>
          </a:p>
        </p:txBody>
      </p:sp>
      <p:sp>
        <p:nvSpPr>
          <p:cNvPr id="3" name="内容占位符 2">
            <a:extLst>
              <a:ext uri="{FF2B5EF4-FFF2-40B4-BE49-F238E27FC236}">
                <a16:creationId xmlns:a16="http://schemas.microsoft.com/office/drawing/2014/main" id="{3C77912C-E3F8-D7BD-4FCB-87465E308734}"/>
              </a:ext>
            </a:extLst>
          </p:cNvPr>
          <p:cNvSpPr>
            <a:spLocks noGrp="1"/>
          </p:cNvSpPr>
          <p:nvPr>
            <p:ph idx="1"/>
          </p:nvPr>
        </p:nvSpPr>
        <p:spPr/>
        <p:txBody>
          <a:bodyPr/>
          <a:lstStyle/>
          <a:p>
            <a:r>
              <a:rPr lang="en-US" altLang="zh-CN" dirty="0"/>
              <a:t>2024CiGAGameJam </a:t>
            </a:r>
            <a:r>
              <a:rPr lang="zh-CN" altLang="en-US" dirty="0"/>
              <a:t>（</a:t>
            </a:r>
            <a:r>
              <a:rPr lang="en-US" altLang="zh-CN" dirty="0"/>
              <a:t>2024 7.5 – 2024 7. 7</a:t>
            </a:r>
            <a:r>
              <a:rPr lang="zh-CN" altLang="en-US" dirty="0"/>
              <a:t>）主题：</a:t>
            </a:r>
            <a:r>
              <a:rPr lang="en-US" altLang="zh-CN" dirty="0"/>
              <a:t>Limited And Limitless</a:t>
            </a:r>
          </a:p>
          <a:p>
            <a:r>
              <a:rPr lang="zh-CN" altLang="en-US" dirty="0"/>
              <a:t>在线游玩地址：</a:t>
            </a:r>
            <a:r>
              <a:rPr lang="en-US" altLang="zh-CN" dirty="0"/>
              <a:t> https://play.unity.com/en/games/c7948a14-5131-4777-b20f-36a87489341d/next20sweb</a:t>
            </a:r>
          </a:p>
          <a:p>
            <a:r>
              <a:rPr lang="zh-CN" altLang="en-US" strike="sngStrike" dirty="0"/>
              <a:t>梦开始的地方</a:t>
            </a:r>
            <a:endParaRPr lang="en-US" altLang="zh-CN" strike="sngStrike" dirty="0"/>
          </a:p>
          <a:p>
            <a:r>
              <a:rPr lang="en-US" altLang="zh-CN" dirty="0"/>
              <a:t>2</a:t>
            </a:r>
            <a:r>
              <a:rPr lang="zh-CN" altLang="en-US" dirty="0"/>
              <a:t>人开发，类吸血鬼幸存者游戏</a:t>
            </a:r>
            <a:endParaRPr lang="en-US" altLang="zh-CN" dirty="0"/>
          </a:p>
          <a:p>
            <a:r>
              <a:rPr lang="zh-CN" altLang="en-US" dirty="0"/>
              <a:t>核心设计思路是将有限与无限赋予移动和攻击两个操作上，当无限攻击时则有限移动，当无限移动时则有限攻击，通过合理运用这些资源去坚持到最后</a:t>
            </a:r>
          </a:p>
        </p:txBody>
      </p:sp>
    </p:spTree>
    <p:extLst>
      <p:ext uri="{BB962C8B-B14F-4D97-AF65-F5344CB8AC3E}">
        <p14:creationId xmlns:p14="http://schemas.microsoft.com/office/powerpoint/2010/main" val="111397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DB076-CEF0-1C1A-5742-987D7FD1C40C}"/>
              </a:ext>
            </a:extLst>
          </p:cNvPr>
          <p:cNvSpPr>
            <a:spLocks noGrp="1"/>
          </p:cNvSpPr>
          <p:nvPr>
            <p:ph type="title"/>
          </p:nvPr>
        </p:nvSpPr>
        <p:spPr/>
        <p:txBody>
          <a:bodyPr/>
          <a:lstStyle/>
          <a:p>
            <a:r>
              <a:rPr lang="en-US" altLang="zh-CN" dirty="0"/>
              <a:t>《Next 20 S》</a:t>
            </a:r>
            <a:endParaRPr lang="zh-CN" altLang="en-US" dirty="0"/>
          </a:p>
        </p:txBody>
      </p:sp>
      <p:pic>
        <p:nvPicPr>
          <p:cNvPr id="5" name="图片 4">
            <a:extLst>
              <a:ext uri="{FF2B5EF4-FFF2-40B4-BE49-F238E27FC236}">
                <a16:creationId xmlns:a16="http://schemas.microsoft.com/office/drawing/2014/main" id="{AEC3EE3D-C79D-44D8-95FC-C1B39ED73FF8}"/>
              </a:ext>
            </a:extLst>
          </p:cNvPr>
          <p:cNvPicPr>
            <a:picLocks noChangeAspect="1"/>
          </p:cNvPicPr>
          <p:nvPr/>
        </p:nvPicPr>
        <p:blipFill>
          <a:blip r:embed="rId2"/>
          <a:stretch>
            <a:fillRect/>
          </a:stretch>
        </p:blipFill>
        <p:spPr>
          <a:xfrm>
            <a:off x="354416" y="1084637"/>
            <a:ext cx="5018567" cy="2811654"/>
          </a:xfrm>
          <a:prstGeom prst="rect">
            <a:avLst/>
          </a:prstGeom>
        </p:spPr>
      </p:pic>
      <p:pic>
        <p:nvPicPr>
          <p:cNvPr id="9" name="图片 8">
            <a:extLst>
              <a:ext uri="{FF2B5EF4-FFF2-40B4-BE49-F238E27FC236}">
                <a16:creationId xmlns:a16="http://schemas.microsoft.com/office/drawing/2014/main" id="{9F886D56-F246-306D-4BBC-A3AA51B92589}"/>
              </a:ext>
            </a:extLst>
          </p:cNvPr>
          <p:cNvPicPr>
            <a:picLocks noChangeAspect="1"/>
          </p:cNvPicPr>
          <p:nvPr/>
        </p:nvPicPr>
        <p:blipFill>
          <a:blip r:embed="rId3"/>
          <a:stretch>
            <a:fillRect/>
          </a:stretch>
        </p:blipFill>
        <p:spPr>
          <a:xfrm>
            <a:off x="354417" y="3952230"/>
            <a:ext cx="5018567" cy="2797662"/>
          </a:xfrm>
          <a:prstGeom prst="rect">
            <a:avLst/>
          </a:prstGeom>
        </p:spPr>
      </p:pic>
      <p:pic>
        <p:nvPicPr>
          <p:cNvPr id="11" name="图片 10">
            <a:extLst>
              <a:ext uri="{FF2B5EF4-FFF2-40B4-BE49-F238E27FC236}">
                <a16:creationId xmlns:a16="http://schemas.microsoft.com/office/drawing/2014/main" id="{EC68A53E-BA93-58DF-E654-BE51AE93AA55}"/>
              </a:ext>
            </a:extLst>
          </p:cNvPr>
          <p:cNvPicPr>
            <a:picLocks noChangeAspect="1"/>
          </p:cNvPicPr>
          <p:nvPr/>
        </p:nvPicPr>
        <p:blipFill>
          <a:blip r:embed="rId4"/>
          <a:stretch>
            <a:fillRect/>
          </a:stretch>
        </p:blipFill>
        <p:spPr>
          <a:xfrm>
            <a:off x="5741582" y="3952229"/>
            <a:ext cx="5019026" cy="2797662"/>
          </a:xfrm>
          <a:prstGeom prst="rect">
            <a:avLst/>
          </a:prstGeom>
        </p:spPr>
      </p:pic>
      <p:pic>
        <p:nvPicPr>
          <p:cNvPr id="13" name="图片 12">
            <a:extLst>
              <a:ext uri="{FF2B5EF4-FFF2-40B4-BE49-F238E27FC236}">
                <a16:creationId xmlns:a16="http://schemas.microsoft.com/office/drawing/2014/main" id="{C665CA79-5F67-5919-05FC-52CBC4150E78}"/>
              </a:ext>
            </a:extLst>
          </p:cNvPr>
          <p:cNvPicPr>
            <a:picLocks noChangeAspect="1"/>
          </p:cNvPicPr>
          <p:nvPr/>
        </p:nvPicPr>
        <p:blipFill>
          <a:blip r:embed="rId5"/>
          <a:stretch>
            <a:fillRect/>
          </a:stretch>
        </p:blipFill>
        <p:spPr>
          <a:xfrm>
            <a:off x="5741582" y="1084635"/>
            <a:ext cx="4806603" cy="2811655"/>
          </a:xfrm>
          <a:prstGeom prst="rect">
            <a:avLst/>
          </a:prstGeom>
        </p:spPr>
      </p:pic>
    </p:spTree>
    <p:extLst>
      <p:ext uri="{BB962C8B-B14F-4D97-AF65-F5344CB8AC3E}">
        <p14:creationId xmlns:p14="http://schemas.microsoft.com/office/powerpoint/2010/main" val="2094620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7F13A-2FC0-CE6F-5C65-A4EEE633EC6E}"/>
              </a:ext>
            </a:extLst>
          </p:cNvPr>
          <p:cNvSpPr>
            <a:spLocks noGrp="1"/>
          </p:cNvSpPr>
          <p:nvPr>
            <p:ph type="title"/>
          </p:nvPr>
        </p:nvSpPr>
        <p:spPr/>
        <p:txBody>
          <a:bodyPr/>
          <a:lstStyle/>
          <a:p>
            <a:r>
              <a:rPr lang="en-US" altLang="zh-CN" dirty="0"/>
              <a:t>《Take Together》</a:t>
            </a:r>
            <a:endParaRPr lang="zh-CN" altLang="en-US" dirty="0"/>
          </a:p>
        </p:txBody>
      </p:sp>
      <p:sp>
        <p:nvSpPr>
          <p:cNvPr id="3" name="内容占位符 2">
            <a:extLst>
              <a:ext uri="{FF2B5EF4-FFF2-40B4-BE49-F238E27FC236}">
                <a16:creationId xmlns:a16="http://schemas.microsoft.com/office/drawing/2014/main" id="{9AAE484A-48FF-147F-15FA-EA9137BD77E3}"/>
              </a:ext>
            </a:extLst>
          </p:cNvPr>
          <p:cNvSpPr>
            <a:spLocks noGrp="1"/>
          </p:cNvSpPr>
          <p:nvPr>
            <p:ph idx="1"/>
          </p:nvPr>
        </p:nvSpPr>
        <p:spPr/>
        <p:txBody>
          <a:bodyPr/>
          <a:lstStyle/>
          <a:p>
            <a:r>
              <a:rPr lang="en-US" altLang="zh-CN" dirty="0"/>
              <a:t>2</a:t>
            </a:r>
            <a:r>
              <a:rPr lang="zh-CN" altLang="en-US" dirty="0"/>
              <a:t>人开发的个人项目，是我接触游戏开发后第一次尝试制作的</a:t>
            </a:r>
            <a:r>
              <a:rPr lang="en-US" altLang="zh-CN" dirty="0"/>
              <a:t>demo</a:t>
            </a:r>
            <a:r>
              <a:rPr lang="zh-CN" altLang="en-US" dirty="0"/>
              <a:t>（</a:t>
            </a:r>
            <a:r>
              <a:rPr lang="en-US" altLang="zh-CN" dirty="0"/>
              <a:t>2024 3.11 – 2024 7.8</a:t>
            </a:r>
            <a:r>
              <a:rPr lang="zh-CN" altLang="en-US" dirty="0"/>
              <a:t>）</a:t>
            </a:r>
            <a:endParaRPr lang="en-US" altLang="zh-CN" dirty="0"/>
          </a:p>
          <a:p>
            <a:r>
              <a:rPr lang="zh-CN" altLang="en-US" dirty="0"/>
              <a:t>支持双人联机的类银河恶魔城游戏</a:t>
            </a:r>
            <a:endParaRPr lang="en-US" altLang="zh-CN" dirty="0"/>
          </a:p>
          <a:p>
            <a:r>
              <a:rPr lang="zh-CN" altLang="en-US" dirty="0"/>
              <a:t>通过状态机实现玩家控制、怪物</a:t>
            </a:r>
            <a:r>
              <a:rPr lang="en-US" altLang="zh-CN" dirty="0"/>
              <a:t>AI</a:t>
            </a:r>
          </a:p>
          <a:p>
            <a:r>
              <a:rPr lang="zh-CN" altLang="en-US" dirty="0"/>
              <a:t>通过细胞自动机创建单个房间和迪杰斯特拉算法实现最小连通图链接各个房间，实现程序化地牢生成</a:t>
            </a:r>
            <a:endParaRPr lang="en-US" altLang="zh-CN" dirty="0"/>
          </a:p>
          <a:p>
            <a:r>
              <a:rPr lang="zh-CN" altLang="en-US" dirty="0"/>
              <a:t>使用</a:t>
            </a:r>
            <a:r>
              <a:rPr lang="en-US" altLang="zh-CN" dirty="0"/>
              <a:t>Mirror</a:t>
            </a:r>
            <a:r>
              <a:rPr lang="zh-CN" altLang="en-US" dirty="0"/>
              <a:t>框架实现联机</a:t>
            </a:r>
            <a:endParaRPr lang="en-US" altLang="zh-CN" dirty="0"/>
          </a:p>
          <a:p>
            <a:r>
              <a:rPr lang="zh-CN" altLang="en-US" dirty="0"/>
              <a:t>同时也接触了</a:t>
            </a:r>
            <a:r>
              <a:rPr lang="en-US" altLang="zh-CN" dirty="0" err="1"/>
              <a:t>YooAsset</a:t>
            </a:r>
            <a:r>
              <a:rPr lang="zh-CN" altLang="en-US" dirty="0"/>
              <a:t>资源管理和</a:t>
            </a:r>
            <a:r>
              <a:rPr lang="en-US" altLang="zh-CN" dirty="0" err="1"/>
              <a:t>HybridCLR</a:t>
            </a:r>
            <a:r>
              <a:rPr lang="zh-CN" altLang="en-US" dirty="0"/>
              <a:t>热更新，也在该项目上做了尝试</a:t>
            </a:r>
          </a:p>
        </p:txBody>
      </p:sp>
    </p:spTree>
    <p:extLst>
      <p:ext uri="{BB962C8B-B14F-4D97-AF65-F5344CB8AC3E}">
        <p14:creationId xmlns:p14="http://schemas.microsoft.com/office/powerpoint/2010/main" val="3421275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1B52B-31B1-20D5-8675-E952C1DBAB54}"/>
              </a:ext>
            </a:extLst>
          </p:cNvPr>
          <p:cNvSpPr>
            <a:spLocks noGrp="1"/>
          </p:cNvSpPr>
          <p:nvPr>
            <p:ph type="title"/>
          </p:nvPr>
        </p:nvSpPr>
        <p:spPr/>
        <p:txBody>
          <a:bodyPr/>
          <a:lstStyle/>
          <a:p>
            <a:r>
              <a:rPr lang="en-US" altLang="zh-CN" dirty="0"/>
              <a:t>《Take Together》</a:t>
            </a:r>
            <a:endParaRPr lang="zh-CN" altLang="en-US" dirty="0"/>
          </a:p>
        </p:txBody>
      </p:sp>
      <p:sp>
        <p:nvSpPr>
          <p:cNvPr id="3" name="内容占位符 2">
            <a:extLst>
              <a:ext uri="{FF2B5EF4-FFF2-40B4-BE49-F238E27FC236}">
                <a16:creationId xmlns:a16="http://schemas.microsoft.com/office/drawing/2014/main" id="{1A69369C-7CDB-B168-70E3-1412DC49C1C2}"/>
              </a:ext>
            </a:extLst>
          </p:cNvPr>
          <p:cNvSpPr>
            <a:spLocks noGrp="1"/>
          </p:cNvSpPr>
          <p:nvPr>
            <p:ph idx="1"/>
          </p:nvPr>
        </p:nvSpPr>
        <p:spPr/>
        <p:txBody>
          <a:bodyPr/>
          <a:lstStyle/>
          <a:p>
            <a:r>
              <a:rPr lang="zh-CN" altLang="en-US" dirty="0"/>
              <a:t>第一次制作游戏</a:t>
            </a:r>
            <a:r>
              <a:rPr lang="en-US" altLang="zh-CN" dirty="0"/>
              <a:t>Demo</a:t>
            </a:r>
            <a:r>
              <a:rPr lang="zh-CN" altLang="en-US" dirty="0"/>
              <a:t>总有许多考虑不周全的地方，因此我开始学习去绘制开发路线路、怪物的行为逻辑图，让自己的代码架构更加健壮</a:t>
            </a:r>
          </a:p>
        </p:txBody>
      </p:sp>
      <p:pic>
        <p:nvPicPr>
          <p:cNvPr id="5" name="图片 4">
            <a:extLst>
              <a:ext uri="{FF2B5EF4-FFF2-40B4-BE49-F238E27FC236}">
                <a16:creationId xmlns:a16="http://schemas.microsoft.com/office/drawing/2014/main" id="{A703A1AA-6ADA-2E9F-063E-2314379898DA}"/>
              </a:ext>
            </a:extLst>
          </p:cNvPr>
          <p:cNvPicPr>
            <a:picLocks noChangeAspect="1"/>
          </p:cNvPicPr>
          <p:nvPr/>
        </p:nvPicPr>
        <p:blipFill>
          <a:blip r:embed="rId2"/>
          <a:stretch>
            <a:fillRect/>
          </a:stretch>
        </p:blipFill>
        <p:spPr>
          <a:xfrm>
            <a:off x="0" y="1909543"/>
            <a:ext cx="7527281" cy="4713788"/>
          </a:xfrm>
          <a:prstGeom prst="rect">
            <a:avLst/>
          </a:prstGeom>
        </p:spPr>
      </p:pic>
      <p:pic>
        <p:nvPicPr>
          <p:cNvPr id="7" name="图片 6">
            <a:extLst>
              <a:ext uri="{FF2B5EF4-FFF2-40B4-BE49-F238E27FC236}">
                <a16:creationId xmlns:a16="http://schemas.microsoft.com/office/drawing/2014/main" id="{B1587A15-DFF5-A021-7BB1-DBEF52962625}"/>
              </a:ext>
            </a:extLst>
          </p:cNvPr>
          <p:cNvPicPr>
            <a:picLocks noChangeAspect="1"/>
          </p:cNvPicPr>
          <p:nvPr/>
        </p:nvPicPr>
        <p:blipFill>
          <a:blip r:embed="rId3"/>
          <a:stretch>
            <a:fillRect/>
          </a:stretch>
        </p:blipFill>
        <p:spPr>
          <a:xfrm>
            <a:off x="7527281" y="2145398"/>
            <a:ext cx="3707536" cy="4477933"/>
          </a:xfrm>
          <a:prstGeom prst="rect">
            <a:avLst/>
          </a:prstGeom>
        </p:spPr>
      </p:pic>
    </p:spTree>
    <p:extLst>
      <p:ext uri="{BB962C8B-B14F-4D97-AF65-F5344CB8AC3E}">
        <p14:creationId xmlns:p14="http://schemas.microsoft.com/office/powerpoint/2010/main" val="1945566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1D94410-3994-4977-3A9E-978945E1DA10}"/>
              </a:ext>
            </a:extLst>
          </p:cNvPr>
          <p:cNvPicPr>
            <a:picLocks noChangeAspect="1"/>
          </p:cNvPicPr>
          <p:nvPr/>
        </p:nvPicPr>
        <p:blipFill>
          <a:blip r:embed="rId2"/>
          <a:stretch>
            <a:fillRect/>
          </a:stretch>
        </p:blipFill>
        <p:spPr>
          <a:xfrm>
            <a:off x="2842438" y="3429000"/>
            <a:ext cx="5798288" cy="3248978"/>
          </a:xfrm>
          <a:prstGeom prst="rect">
            <a:avLst/>
          </a:prstGeom>
        </p:spPr>
      </p:pic>
      <p:sp>
        <p:nvSpPr>
          <p:cNvPr id="2" name="标题 1">
            <a:extLst>
              <a:ext uri="{FF2B5EF4-FFF2-40B4-BE49-F238E27FC236}">
                <a16:creationId xmlns:a16="http://schemas.microsoft.com/office/drawing/2014/main" id="{B347D426-B55A-80DD-C6AC-F73C08D12CDF}"/>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FA4A89DF-513A-B9DD-EA55-493E9E437226}"/>
              </a:ext>
            </a:extLst>
          </p:cNvPr>
          <p:cNvSpPr>
            <a:spLocks noGrp="1"/>
          </p:cNvSpPr>
          <p:nvPr>
            <p:ph idx="1"/>
          </p:nvPr>
        </p:nvSpPr>
        <p:spPr/>
        <p:txBody>
          <a:bodyPr/>
          <a:lstStyle/>
          <a:p>
            <a:r>
              <a:rPr lang="en-US" altLang="zh-CN" dirty="0"/>
              <a:t>2025 GlobalGameJam&amp;2025</a:t>
            </a:r>
            <a:r>
              <a:rPr lang="zh-CN" altLang="en-US" dirty="0"/>
              <a:t>开拓芯比赛项目（</a:t>
            </a:r>
            <a:r>
              <a:rPr lang="en-US" altLang="zh-CN" dirty="0"/>
              <a:t>2025 1.18 – 2025</a:t>
            </a:r>
            <a:r>
              <a:rPr lang="zh-CN" altLang="en-US" dirty="0"/>
              <a:t> </a:t>
            </a:r>
            <a:r>
              <a:rPr lang="en-US" altLang="zh-CN" dirty="0"/>
              <a:t>5.21</a:t>
            </a:r>
            <a:r>
              <a:rPr lang="zh-CN" altLang="en-US" dirty="0"/>
              <a:t>）主题：</a:t>
            </a:r>
            <a:r>
              <a:rPr lang="en-US" altLang="zh-CN" dirty="0"/>
              <a:t>Bubble</a:t>
            </a:r>
          </a:p>
          <a:p>
            <a:r>
              <a:rPr lang="zh-CN" altLang="en-US" dirty="0"/>
              <a:t>在线游玩：</a:t>
            </a:r>
            <a:r>
              <a:rPr lang="en-US" altLang="zh-CN" dirty="0"/>
              <a:t> https://play.unity.com/en/games/83a61b6a-f90a-4ecb-a904-00b66ff8b5f1/5roh5roh6akg5zf5asn5l2s</a:t>
            </a:r>
          </a:p>
          <a:p>
            <a:r>
              <a:rPr lang="zh-CN" altLang="en-US" dirty="0"/>
              <a:t>最初在</a:t>
            </a:r>
            <a:r>
              <a:rPr lang="en-US" altLang="zh-CN" dirty="0"/>
              <a:t>2025 </a:t>
            </a:r>
            <a:r>
              <a:rPr lang="en-US" altLang="zh-CN" dirty="0" err="1"/>
              <a:t>GlobalGameJam</a:t>
            </a:r>
            <a:r>
              <a:rPr lang="zh-CN" altLang="en-US" dirty="0"/>
              <a:t>上开发了最初版的泡泡领域大佬，后续完善后参加了</a:t>
            </a:r>
            <a:r>
              <a:rPr lang="en-US" altLang="zh-CN" dirty="0"/>
              <a:t>2025</a:t>
            </a:r>
            <a:r>
              <a:rPr lang="zh-CN" altLang="en-US" dirty="0"/>
              <a:t>开拓芯比赛</a:t>
            </a:r>
            <a:endParaRPr lang="en-US" altLang="zh-CN" dirty="0"/>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泡泡战斗艺术家是一款</a:t>
            </a:r>
            <a:r>
              <a:rPr lang="en-US" altLang="zh-CN" dirty="0"/>
              <a:t>2D</a:t>
            </a:r>
            <a:r>
              <a:rPr lang="zh-CN" altLang="en-US" dirty="0"/>
              <a:t>横板跳跃游戏，核心玩法是玩家通过制造、推动泡泡并利用泡泡与游戏世界交互的特性躲避障碍、越过敌人，最终到达终点。</a:t>
            </a:r>
          </a:p>
        </p:txBody>
      </p:sp>
    </p:spTree>
    <p:extLst>
      <p:ext uri="{BB962C8B-B14F-4D97-AF65-F5344CB8AC3E}">
        <p14:creationId xmlns:p14="http://schemas.microsoft.com/office/powerpoint/2010/main" val="1415279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FB6AE-F05C-E3BD-C0AB-A94500F42FAA}"/>
              </a:ext>
            </a:extLst>
          </p:cNvPr>
          <p:cNvSpPr>
            <a:spLocks noGrp="1"/>
          </p:cNvSpPr>
          <p:nvPr>
            <p:ph type="title"/>
          </p:nvPr>
        </p:nvSpPr>
        <p:spPr/>
        <p:txBody>
          <a:bodyPr/>
          <a:lstStyle/>
          <a:p>
            <a:r>
              <a:rPr lang="en-US" altLang="zh-CN" dirty="0"/>
              <a:t>《Take Together》</a:t>
            </a:r>
            <a:endParaRPr lang="zh-CN" altLang="en-US" dirty="0"/>
          </a:p>
        </p:txBody>
      </p:sp>
      <p:pic>
        <p:nvPicPr>
          <p:cNvPr id="5" name="图片 4">
            <a:extLst>
              <a:ext uri="{FF2B5EF4-FFF2-40B4-BE49-F238E27FC236}">
                <a16:creationId xmlns:a16="http://schemas.microsoft.com/office/drawing/2014/main" id="{B7012F43-2D7C-AC6C-E335-56460A3EEADE}"/>
              </a:ext>
            </a:extLst>
          </p:cNvPr>
          <p:cNvPicPr>
            <a:picLocks noChangeAspect="1"/>
          </p:cNvPicPr>
          <p:nvPr/>
        </p:nvPicPr>
        <p:blipFill>
          <a:blip r:embed="rId2"/>
          <a:stretch>
            <a:fillRect/>
          </a:stretch>
        </p:blipFill>
        <p:spPr>
          <a:xfrm>
            <a:off x="858812" y="1191632"/>
            <a:ext cx="4713383" cy="2692019"/>
          </a:xfrm>
          <a:prstGeom prst="rect">
            <a:avLst/>
          </a:prstGeom>
        </p:spPr>
      </p:pic>
      <p:pic>
        <p:nvPicPr>
          <p:cNvPr id="7" name="图片 6">
            <a:extLst>
              <a:ext uri="{FF2B5EF4-FFF2-40B4-BE49-F238E27FC236}">
                <a16:creationId xmlns:a16="http://schemas.microsoft.com/office/drawing/2014/main" id="{CD6A4C47-722F-2B08-E0DF-F066B28C0F83}"/>
              </a:ext>
            </a:extLst>
          </p:cNvPr>
          <p:cNvPicPr>
            <a:picLocks noChangeAspect="1"/>
          </p:cNvPicPr>
          <p:nvPr/>
        </p:nvPicPr>
        <p:blipFill>
          <a:blip r:embed="rId3"/>
          <a:stretch>
            <a:fillRect/>
          </a:stretch>
        </p:blipFill>
        <p:spPr>
          <a:xfrm>
            <a:off x="6176611" y="1191632"/>
            <a:ext cx="4773805" cy="2692019"/>
          </a:xfrm>
          <a:prstGeom prst="rect">
            <a:avLst/>
          </a:prstGeom>
        </p:spPr>
      </p:pic>
      <p:pic>
        <p:nvPicPr>
          <p:cNvPr id="9" name="图片 8">
            <a:extLst>
              <a:ext uri="{FF2B5EF4-FFF2-40B4-BE49-F238E27FC236}">
                <a16:creationId xmlns:a16="http://schemas.microsoft.com/office/drawing/2014/main" id="{6444DA99-469C-5F2C-012E-BE4BF6CED6C1}"/>
              </a:ext>
            </a:extLst>
          </p:cNvPr>
          <p:cNvPicPr>
            <a:picLocks noChangeAspect="1"/>
          </p:cNvPicPr>
          <p:nvPr/>
        </p:nvPicPr>
        <p:blipFill>
          <a:blip r:embed="rId4"/>
          <a:stretch>
            <a:fillRect/>
          </a:stretch>
        </p:blipFill>
        <p:spPr>
          <a:xfrm>
            <a:off x="858812" y="4073732"/>
            <a:ext cx="4733914" cy="2692019"/>
          </a:xfrm>
          <a:prstGeom prst="rect">
            <a:avLst/>
          </a:prstGeom>
        </p:spPr>
      </p:pic>
      <p:pic>
        <p:nvPicPr>
          <p:cNvPr id="11" name="图片 10">
            <a:extLst>
              <a:ext uri="{FF2B5EF4-FFF2-40B4-BE49-F238E27FC236}">
                <a16:creationId xmlns:a16="http://schemas.microsoft.com/office/drawing/2014/main" id="{3F36EAB7-5CF0-BEB3-1253-2A74CB483054}"/>
              </a:ext>
            </a:extLst>
          </p:cNvPr>
          <p:cNvPicPr>
            <a:picLocks noChangeAspect="1"/>
          </p:cNvPicPr>
          <p:nvPr/>
        </p:nvPicPr>
        <p:blipFill>
          <a:blip r:embed="rId5"/>
          <a:stretch>
            <a:fillRect/>
          </a:stretch>
        </p:blipFill>
        <p:spPr>
          <a:xfrm>
            <a:off x="6176611" y="4073732"/>
            <a:ext cx="4773805" cy="2704732"/>
          </a:xfrm>
          <a:prstGeom prst="rect">
            <a:avLst/>
          </a:prstGeom>
        </p:spPr>
      </p:pic>
    </p:spTree>
    <p:extLst>
      <p:ext uri="{BB962C8B-B14F-4D97-AF65-F5344CB8AC3E}">
        <p14:creationId xmlns:p14="http://schemas.microsoft.com/office/powerpoint/2010/main" val="308544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p:txBody>
          <a:bodyPr/>
          <a:lstStyle/>
          <a:p>
            <a:r>
              <a:rPr lang="zh-CN" altLang="en-US" dirty="0"/>
              <a:t>谢谢观看</a:t>
            </a:r>
            <a:endParaRPr lang="en-US" dirty="0"/>
          </a:p>
        </p:txBody>
      </p:sp>
      <p:sp>
        <p:nvSpPr>
          <p:cNvPr id="4" name="文本占位符 3"/>
          <p:cNvSpPr>
            <a:spLocks noGrp="1"/>
          </p:cNvSpPr>
          <p:nvPr>
            <p:ph type="body" sz="quarter" idx="13" hasCustomPrompt="1"/>
          </p:nvPr>
        </p:nvSpPr>
        <p:spPr/>
        <p:txBody>
          <a:bodyPr/>
          <a:lstStyle/>
          <a:p>
            <a:r>
              <a:rPr lang="zh-CN" altLang="en-US" dirty="0"/>
              <a:t>作者：张腾飞</a:t>
            </a:r>
            <a:endParaRPr lang="en-US" dirty="0"/>
          </a:p>
        </p:txBody>
      </p:sp>
      <p:sp>
        <p:nvSpPr>
          <p:cNvPr id="7" name="文本占位符 6"/>
          <p:cNvSpPr>
            <a:spLocks noGrp="1"/>
          </p:cNvSpPr>
          <p:nvPr>
            <p:ph type="body" sz="quarter" idx="14" hasCustomPrompt="1"/>
          </p:nvPr>
        </p:nvSpPr>
        <p:spPr/>
        <p:txBody>
          <a:bodyPr/>
          <a:lstStyle/>
          <a:p>
            <a:r>
              <a:rPr lang="zh-CN" altLang="en-US" dirty="0"/>
              <a:t>2025/0</a:t>
            </a:r>
            <a:r>
              <a:rPr lang="en-US" altLang="zh-CN" dirty="0"/>
              <a:t>7</a:t>
            </a:r>
            <a:r>
              <a:rPr lang="zh-CN" altLang="en-US" dirty="0"/>
              <a:t>/</a:t>
            </a:r>
            <a:r>
              <a:rPr lang="en-US" altLang="zh-CN" dirty="0"/>
              <a:t>21</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1A81F-A6FB-C8FF-9741-E6CF087EC8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A185A8-64A4-42F7-8142-85D3BCE3283F}"/>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DF5DE216-305F-C229-1CF6-65D93DA896B0}"/>
              </a:ext>
            </a:extLst>
          </p:cNvPr>
          <p:cNvSpPr>
            <a:spLocks noGrp="1"/>
          </p:cNvSpPr>
          <p:nvPr>
            <p:ph idx="1"/>
          </p:nvPr>
        </p:nvSpPr>
        <p:spPr/>
        <p:txBody>
          <a:bodyPr/>
          <a:lstStyle/>
          <a:p>
            <a:r>
              <a:rPr lang="zh-CN" altLang="en-US" dirty="0"/>
              <a:t>游戏的核心设计之一是泡泡与世界的交互，在设计泡泡的程序逻辑时，我将其分为三类：</a:t>
            </a:r>
            <a:endParaRPr lang="en-US" altLang="zh-CN" dirty="0"/>
          </a:p>
          <a:p>
            <a:r>
              <a:rPr lang="en-US" altLang="zh-CN" dirty="0"/>
              <a:t>1.</a:t>
            </a:r>
            <a:r>
              <a:rPr lang="zh-CN" altLang="en-US" dirty="0"/>
              <a:t>玩家与泡泡交互（踩踏小泡泡会导致小泡泡破裂并让自身弹起，踩踏大泡泡会让自身弹起高度更高，但是方向难以控制）</a:t>
            </a:r>
            <a:endParaRPr lang="en-US" altLang="zh-CN" dirty="0"/>
          </a:p>
          <a:p>
            <a:r>
              <a:rPr lang="en-US" altLang="zh-CN" dirty="0"/>
              <a:t>2.</a:t>
            </a:r>
            <a:r>
              <a:rPr lang="zh-CN" altLang="en-US" dirty="0"/>
              <a:t>泡泡之间的交互（小泡泡融合成大泡泡）</a:t>
            </a:r>
            <a:endParaRPr lang="en-US" altLang="zh-CN" dirty="0"/>
          </a:p>
          <a:p>
            <a:r>
              <a:rPr lang="en-US" altLang="zh-CN" dirty="0"/>
              <a:t>3.</a:t>
            </a:r>
            <a:r>
              <a:rPr lang="zh-CN" altLang="en-US" dirty="0"/>
              <a:t>泡泡与怪物、道具之间的交互（泡泡包裹怪物和道具、弹射金币）</a:t>
            </a:r>
            <a:endParaRPr lang="en-US" altLang="zh-CN" dirty="0"/>
          </a:p>
        </p:txBody>
      </p:sp>
    </p:spTree>
    <p:extLst>
      <p:ext uri="{BB962C8B-B14F-4D97-AF65-F5344CB8AC3E}">
        <p14:creationId xmlns:p14="http://schemas.microsoft.com/office/powerpoint/2010/main" val="794057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9F983-5E15-C4E3-773B-0A980099E6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8E2567-E18C-31B3-CB76-171D122A81A2}"/>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EAD4C483-9785-F8D9-683A-13B7646B81F2}"/>
              </a:ext>
            </a:extLst>
          </p:cNvPr>
          <p:cNvSpPr>
            <a:spLocks noGrp="1"/>
          </p:cNvSpPr>
          <p:nvPr>
            <p:ph idx="1"/>
          </p:nvPr>
        </p:nvSpPr>
        <p:spPr/>
        <p:txBody>
          <a:bodyPr>
            <a:normAutofit lnSpcReduction="10000"/>
          </a:bodyPr>
          <a:lstStyle/>
          <a:p>
            <a:r>
              <a:rPr lang="zh-CN" altLang="en-US" dirty="0"/>
              <a:t>其中遇到的难点是小泡泡融合成大泡泡时，由于碰撞逻辑会同时发生在多个泡泡之间，所以需要做一些特殊处理：</a:t>
            </a:r>
            <a:endParaRPr lang="en-US" altLang="zh-CN" dirty="0"/>
          </a:p>
          <a:p>
            <a:pPr lvl="1"/>
            <a:r>
              <a:rPr lang="zh-CN" altLang="en-US" dirty="0"/>
              <a:t>使用委托捕获碰撞逻辑，发送到泡泡管理静态类中处理，使用</a:t>
            </a:r>
            <a:r>
              <a:rPr lang="en-US" altLang="zh-CN" dirty="0" err="1"/>
              <a:t>GetInstance</a:t>
            </a:r>
            <a:r>
              <a:rPr lang="en-US" altLang="zh-CN" dirty="0"/>
              <a:t>()</a:t>
            </a:r>
            <a:r>
              <a:rPr lang="zh-CN" altLang="en-US" dirty="0"/>
              <a:t>获取当前接触的所有泡泡逻辑，仅由最小的实例</a:t>
            </a:r>
            <a:r>
              <a:rPr lang="en-US" altLang="zh-CN" dirty="0"/>
              <a:t>ID</a:t>
            </a:r>
            <a:r>
              <a:rPr lang="zh-CN" altLang="en-US" dirty="0"/>
              <a:t>的泡泡生成大泡泡，然后摧毁所有接触的泡泡；</a:t>
            </a:r>
            <a:endParaRPr lang="en-US" altLang="zh-CN" dirty="0"/>
          </a:p>
          <a:p>
            <a:r>
              <a:rPr lang="zh-CN" altLang="en-US" dirty="0"/>
              <a:t>另一个设计是实现泡泡与不同怪物、不同道具的交互。交互主要体现为：被小</a:t>
            </a:r>
            <a:r>
              <a:rPr lang="en-US" altLang="zh-CN" dirty="0"/>
              <a:t>/</a:t>
            </a:r>
            <a:r>
              <a:rPr lang="zh-CN" altLang="en-US" dirty="0"/>
              <a:t>大泡泡包裹、被大泡泡弹飞。我的设计为：</a:t>
            </a:r>
            <a:endParaRPr lang="en-US" altLang="zh-CN" dirty="0"/>
          </a:p>
          <a:p>
            <a:pPr lvl="1"/>
            <a:r>
              <a:rPr lang="zh-CN" altLang="en-US" dirty="0"/>
              <a:t>利用</a:t>
            </a:r>
            <a:r>
              <a:rPr lang="en-US" altLang="zh-CN" dirty="0"/>
              <a:t>Unity</a:t>
            </a:r>
            <a:r>
              <a:rPr lang="zh-CN" altLang="en-US" dirty="0"/>
              <a:t>组件的设计思想，把所有物体的特性以组件的形式添加。</a:t>
            </a:r>
            <a:endParaRPr lang="en-US" altLang="zh-CN" dirty="0"/>
          </a:p>
          <a:p>
            <a:pPr lvl="1"/>
            <a:r>
              <a:rPr lang="zh-CN" altLang="en-US" dirty="0"/>
              <a:t>创建</a:t>
            </a:r>
            <a:r>
              <a:rPr lang="en-US" altLang="zh-CN" dirty="0" err="1"/>
              <a:t>SwallowedObject</a:t>
            </a:r>
            <a:r>
              <a:rPr lang="zh-CN" altLang="en-US" dirty="0"/>
              <a:t>类，包含</a:t>
            </a:r>
            <a:r>
              <a:rPr lang="en-US" altLang="zh-CN" dirty="0" err="1"/>
              <a:t>OnLoad</a:t>
            </a:r>
            <a:r>
              <a:rPr lang="zh-CN" altLang="en-US" dirty="0"/>
              <a:t>、</a:t>
            </a:r>
            <a:r>
              <a:rPr lang="en-US" altLang="zh-CN" dirty="0" err="1"/>
              <a:t>OnBreak</a:t>
            </a:r>
            <a:r>
              <a:rPr lang="zh-CN" altLang="en-US" dirty="0"/>
              <a:t>等虚函数方法并将自身（泡泡）作为参数传递（因为碰撞逻辑在泡泡中调用），所有继承该基类的子类则具备与泡泡交互的能力，泡泡只需判断当前物体上是否含有</a:t>
            </a:r>
            <a:r>
              <a:rPr lang="en-US" altLang="zh-CN" dirty="0" err="1"/>
              <a:t>SwallowedObject</a:t>
            </a:r>
            <a:r>
              <a:rPr lang="zh-CN" altLang="en-US" dirty="0"/>
              <a:t>即可。</a:t>
            </a:r>
            <a:endParaRPr lang="en-US" altLang="zh-CN" dirty="0"/>
          </a:p>
          <a:p>
            <a:pPr lvl="1"/>
            <a:r>
              <a:rPr lang="zh-CN" altLang="en-US" dirty="0"/>
              <a:t>具体地可以再继承一个子类</a:t>
            </a:r>
            <a:r>
              <a:rPr lang="en-US" altLang="zh-CN" dirty="0" err="1"/>
              <a:t>SwallowedEnemy</a:t>
            </a:r>
            <a:r>
              <a:rPr lang="zh-CN" altLang="en-US" dirty="0"/>
              <a:t>并公开委托</a:t>
            </a:r>
            <a:r>
              <a:rPr lang="en-US" altLang="zh-CN" dirty="0" err="1"/>
              <a:t>onLoadActions</a:t>
            </a:r>
            <a:r>
              <a:rPr lang="zh-CN" altLang="en-US" dirty="0"/>
              <a:t>等，这样在对应的怪物状态机中注册相应的方法即可</a:t>
            </a:r>
            <a:r>
              <a:rPr lang="en-US" altLang="zh-CN" dirty="0" err="1"/>
              <a:t>GetComponent</a:t>
            </a:r>
            <a:r>
              <a:rPr lang="en-US" altLang="zh-CN" dirty="0"/>
              <a:t>&lt;</a:t>
            </a:r>
            <a:r>
              <a:rPr lang="en-US" altLang="zh-CN" dirty="0" err="1"/>
              <a:t>SwallowedEnemy</a:t>
            </a:r>
            <a:r>
              <a:rPr lang="en-US" altLang="zh-CN" dirty="0"/>
              <a:t>&gt;().</a:t>
            </a:r>
            <a:r>
              <a:rPr lang="en-US" altLang="zh-CN" dirty="0" err="1"/>
              <a:t>onLoadActions</a:t>
            </a:r>
            <a:r>
              <a:rPr lang="en-US" altLang="zh-CN" dirty="0"/>
              <a:t> += () =&gt; </a:t>
            </a:r>
            <a:r>
              <a:rPr lang="en-US" altLang="zh-CN" dirty="0" err="1"/>
              <a:t>ChangeState</a:t>
            </a:r>
            <a:r>
              <a:rPr lang="en-US" altLang="zh-CN" dirty="0"/>
              <a:t>(</a:t>
            </a:r>
            <a:r>
              <a:rPr lang="en-US" altLang="zh-CN" dirty="0" err="1"/>
              <a:t>ChickenManStateType.UnderSwallowed</a:t>
            </a:r>
            <a:r>
              <a:rPr lang="en-US" altLang="zh-CN" dirty="0"/>
              <a:t>);</a:t>
            </a:r>
          </a:p>
          <a:p>
            <a:pPr lvl="1"/>
            <a:r>
              <a:rPr lang="zh-CN" altLang="en-US" dirty="0"/>
              <a:t>通过虚函数重写实现函数多态，在泡泡碰撞逻辑中只需</a:t>
            </a:r>
            <a:r>
              <a:rPr lang="en-US" altLang="zh-CN" dirty="0"/>
              <a:t>if(</a:t>
            </a:r>
            <a:r>
              <a:rPr lang="en-US" altLang="zh-CN" dirty="0" err="1"/>
              <a:t>enemy.TryGetComponent</a:t>
            </a:r>
            <a:r>
              <a:rPr lang="en-US" altLang="zh-CN" dirty="0"/>
              <a:t>&lt;</a:t>
            </a:r>
            <a:r>
              <a:rPr lang="en-US" altLang="zh-CN" dirty="0" err="1"/>
              <a:t>SwallowedObject</a:t>
            </a:r>
            <a:r>
              <a:rPr lang="en-US" altLang="zh-CN" dirty="0"/>
              <a:t>&gt;(out var g))</a:t>
            </a:r>
            <a:r>
              <a:rPr lang="en-US" altLang="zh-CN" dirty="0" err="1"/>
              <a:t>g.OnLoad</a:t>
            </a:r>
            <a:r>
              <a:rPr lang="en-US" altLang="zh-CN" dirty="0"/>
              <a:t>(this);</a:t>
            </a:r>
            <a:r>
              <a:rPr lang="zh-CN" altLang="en-US" dirty="0"/>
              <a:t>即可适应所有物体</a:t>
            </a:r>
            <a:endParaRPr lang="en-US" altLang="zh-CN" dirty="0"/>
          </a:p>
        </p:txBody>
      </p:sp>
    </p:spTree>
    <p:extLst>
      <p:ext uri="{BB962C8B-B14F-4D97-AF65-F5344CB8AC3E}">
        <p14:creationId xmlns:p14="http://schemas.microsoft.com/office/powerpoint/2010/main" val="66331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2DB6B-33EB-B50F-C685-39C89E5D2F0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D0716205-A343-42F4-5C57-05E3D84D6B87}"/>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A5A86748-B302-C202-8573-B36DC9C3A862}"/>
              </a:ext>
            </a:extLst>
          </p:cNvPr>
          <p:cNvSpPr>
            <a:spLocks noGrp="1"/>
          </p:cNvSpPr>
          <p:nvPr>
            <p:ph idx="1"/>
          </p:nvPr>
        </p:nvSpPr>
        <p:spPr/>
        <p:txBody>
          <a:bodyPr>
            <a:normAutofit/>
          </a:bodyPr>
          <a:lstStyle/>
          <a:p>
            <a:r>
              <a:rPr lang="zh-CN" altLang="en-US" dirty="0"/>
              <a:t>值得一说的是该项目算是我开发的最满意的游戏，它耗时三个月，并且无论是在设计时还是开发时都在不断地和策划进行沟通交流，同时长时间的开发也让我深刻体会到了项目管理和主程序对其他程序生产的代码的</a:t>
            </a:r>
            <a:r>
              <a:rPr lang="en-US" altLang="zh-CN" dirty="0"/>
              <a:t>review</a:t>
            </a:r>
            <a:r>
              <a:rPr lang="zh-CN" altLang="en-US" dirty="0"/>
              <a:t>的重要性。</a:t>
            </a:r>
            <a:endParaRPr lang="en-US" altLang="zh-CN" dirty="0"/>
          </a:p>
        </p:txBody>
      </p:sp>
      <p:pic>
        <p:nvPicPr>
          <p:cNvPr id="5" name="图片 4">
            <a:extLst>
              <a:ext uri="{FF2B5EF4-FFF2-40B4-BE49-F238E27FC236}">
                <a16:creationId xmlns:a16="http://schemas.microsoft.com/office/drawing/2014/main" id="{FEDF99FE-31F9-8937-B652-C40F79B289E9}"/>
              </a:ext>
            </a:extLst>
          </p:cNvPr>
          <p:cNvPicPr>
            <a:picLocks noChangeAspect="1"/>
          </p:cNvPicPr>
          <p:nvPr/>
        </p:nvPicPr>
        <p:blipFill>
          <a:blip r:embed="rId2"/>
          <a:stretch>
            <a:fillRect/>
          </a:stretch>
        </p:blipFill>
        <p:spPr>
          <a:xfrm>
            <a:off x="159743" y="2589887"/>
            <a:ext cx="4017687" cy="3385027"/>
          </a:xfrm>
          <a:prstGeom prst="rect">
            <a:avLst/>
          </a:prstGeom>
        </p:spPr>
      </p:pic>
      <p:pic>
        <p:nvPicPr>
          <p:cNvPr id="7" name="图片 6">
            <a:extLst>
              <a:ext uri="{FF2B5EF4-FFF2-40B4-BE49-F238E27FC236}">
                <a16:creationId xmlns:a16="http://schemas.microsoft.com/office/drawing/2014/main" id="{8C92DB9F-8B70-5F28-191E-82A10374613B}"/>
              </a:ext>
            </a:extLst>
          </p:cNvPr>
          <p:cNvPicPr>
            <a:picLocks noChangeAspect="1"/>
          </p:cNvPicPr>
          <p:nvPr/>
        </p:nvPicPr>
        <p:blipFill>
          <a:blip r:embed="rId3"/>
          <a:stretch>
            <a:fillRect/>
          </a:stretch>
        </p:blipFill>
        <p:spPr>
          <a:xfrm>
            <a:off x="4678087" y="2698656"/>
            <a:ext cx="6807896" cy="3558310"/>
          </a:xfrm>
          <a:prstGeom prst="rect">
            <a:avLst/>
          </a:prstGeom>
        </p:spPr>
      </p:pic>
    </p:spTree>
    <p:extLst>
      <p:ext uri="{BB962C8B-B14F-4D97-AF65-F5344CB8AC3E}">
        <p14:creationId xmlns:p14="http://schemas.microsoft.com/office/powerpoint/2010/main" val="2093294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19A5-F908-BD02-5292-20DD890E9D1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4A69F27-5661-38EA-37BF-02F4218F8F5A}"/>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pic>
        <p:nvPicPr>
          <p:cNvPr id="7" name="图片 6">
            <a:extLst>
              <a:ext uri="{FF2B5EF4-FFF2-40B4-BE49-F238E27FC236}">
                <a16:creationId xmlns:a16="http://schemas.microsoft.com/office/drawing/2014/main" id="{9FC71590-0F0A-4F28-85E6-6B41B15C0694}"/>
              </a:ext>
            </a:extLst>
          </p:cNvPr>
          <p:cNvPicPr>
            <a:picLocks noChangeAspect="1"/>
          </p:cNvPicPr>
          <p:nvPr/>
        </p:nvPicPr>
        <p:blipFill>
          <a:blip r:embed="rId2"/>
          <a:stretch>
            <a:fillRect/>
          </a:stretch>
        </p:blipFill>
        <p:spPr>
          <a:xfrm>
            <a:off x="498255" y="1064227"/>
            <a:ext cx="5082363" cy="2785963"/>
          </a:xfrm>
          <a:prstGeom prst="rect">
            <a:avLst/>
          </a:prstGeom>
        </p:spPr>
      </p:pic>
      <p:pic>
        <p:nvPicPr>
          <p:cNvPr id="11" name="图片 10">
            <a:extLst>
              <a:ext uri="{FF2B5EF4-FFF2-40B4-BE49-F238E27FC236}">
                <a16:creationId xmlns:a16="http://schemas.microsoft.com/office/drawing/2014/main" id="{BC363A33-CF06-9E3B-7C5D-95B37FFBAB05}"/>
              </a:ext>
            </a:extLst>
          </p:cNvPr>
          <p:cNvPicPr>
            <a:picLocks noChangeAspect="1"/>
          </p:cNvPicPr>
          <p:nvPr/>
        </p:nvPicPr>
        <p:blipFill>
          <a:blip r:embed="rId3"/>
          <a:stretch>
            <a:fillRect/>
          </a:stretch>
        </p:blipFill>
        <p:spPr>
          <a:xfrm>
            <a:off x="6096000" y="1064227"/>
            <a:ext cx="5044852" cy="2785963"/>
          </a:xfrm>
          <a:prstGeom prst="rect">
            <a:avLst/>
          </a:prstGeom>
        </p:spPr>
      </p:pic>
      <p:pic>
        <p:nvPicPr>
          <p:cNvPr id="13" name="图片 12">
            <a:extLst>
              <a:ext uri="{FF2B5EF4-FFF2-40B4-BE49-F238E27FC236}">
                <a16:creationId xmlns:a16="http://schemas.microsoft.com/office/drawing/2014/main" id="{F63A5DB4-1897-472E-E5D2-4A42DB80055A}"/>
              </a:ext>
            </a:extLst>
          </p:cNvPr>
          <p:cNvPicPr>
            <a:picLocks noChangeAspect="1"/>
          </p:cNvPicPr>
          <p:nvPr/>
        </p:nvPicPr>
        <p:blipFill>
          <a:blip r:embed="rId4"/>
          <a:stretch>
            <a:fillRect/>
          </a:stretch>
        </p:blipFill>
        <p:spPr>
          <a:xfrm>
            <a:off x="498254" y="3970693"/>
            <a:ext cx="5082363" cy="2777570"/>
          </a:xfrm>
          <a:prstGeom prst="rect">
            <a:avLst/>
          </a:prstGeom>
        </p:spPr>
      </p:pic>
      <p:pic>
        <p:nvPicPr>
          <p:cNvPr id="15" name="图片 14">
            <a:extLst>
              <a:ext uri="{FF2B5EF4-FFF2-40B4-BE49-F238E27FC236}">
                <a16:creationId xmlns:a16="http://schemas.microsoft.com/office/drawing/2014/main" id="{1785FC0B-281A-3FE1-BE23-6E91A7312152}"/>
              </a:ext>
            </a:extLst>
          </p:cNvPr>
          <p:cNvPicPr>
            <a:picLocks noChangeAspect="1"/>
          </p:cNvPicPr>
          <p:nvPr/>
        </p:nvPicPr>
        <p:blipFill>
          <a:blip r:embed="rId5"/>
          <a:stretch>
            <a:fillRect/>
          </a:stretch>
        </p:blipFill>
        <p:spPr>
          <a:xfrm>
            <a:off x="6096000" y="3970693"/>
            <a:ext cx="5050734" cy="2706554"/>
          </a:xfrm>
          <a:prstGeom prst="rect">
            <a:avLst/>
          </a:prstGeom>
        </p:spPr>
      </p:pic>
    </p:spTree>
    <p:extLst>
      <p:ext uri="{BB962C8B-B14F-4D97-AF65-F5344CB8AC3E}">
        <p14:creationId xmlns:p14="http://schemas.microsoft.com/office/powerpoint/2010/main" val="1400849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87168-D46E-D243-0740-16E4AF282DF7}"/>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D2E6FD56-6202-66C2-FFA6-DD5A41D7326F}"/>
              </a:ext>
            </a:extLst>
          </p:cNvPr>
          <p:cNvSpPr>
            <a:spLocks noGrp="1"/>
          </p:cNvSpPr>
          <p:nvPr>
            <p:ph idx="1"/>
          </p:nvPr>
        </p:nvSpPr>
        <p:spPr/>
        <p:txBody>
          <a:bodyPr/>
          <a:lstStyle/>
          <a:p>
            <a:r>
              <a:rPr lang="en-US" altLang="zh-CN" dirty="0"/>
              <a:t>3D ARPG</a:t>
            </a:r>
            <a:r>
              <a:rPr lang="zh-CN" altLang="en-US" dirty="0"/>
              <a:t>个人</a:t>
            </a:r>
            <a:r>
              <a:rPr lang="en-US" altLang="zh-CN" dirty="0"/>
              <a:t>Demo </a:t>
            </a:r>
            <a:r>
              <a:rPr lang="zh-CN" altLang="en-US" dirty="0"/>
              <a:t>（</a:t>
            </a:r>
            <a:r>
              <a:rPr lang="en-US" altLang="zh-CN" dirty="0"/>
              <a:t>2024 .10 – </a:t>
            </a:r>
            <a:r>
              <a:rPr lang="zh-CN" altLang="en-US" dirty="0"/>
              <a:t>至今）</a:t>
            </a:r>
            <a:endParaRPr lang="en-US" altLang="zh-CN" dirty="0"/>
          </a:p>
          <a:p>
            <a:r>
              <a:rPr lang="zh-CN" altLang="en-US" dirty="0"/>
              <a:t>先学习了</a:t>
            </a:r>
            <a:r>
              <a:rPr lang="en-US" altLang="zh-CN" dirty="0"/>
              <a:t>Unity</a:t>
            </a:r>
            <a:r>
              <a:rPr lang="zh-CN" altLang="en-US" dirty="0"/>
              <a:t>后接触了</a:t>
            </a:r>
            <a:r>
              <a:rPr lang="en-US" altLang="zh-CN" dirty="0"/>
              <a:t>UE5</a:t>
            </a:r>
            <a:r>
              <a:rPr lang="zh-CN" altLang="en-US" dirty="0"/>
              <a:t>，一发不可收拾，有很多可以钻研的点</a:t>
            </a:r>
            <a:endParaRPr lang="en-US" altLang="zh-CN" dirty="0"/>
          </a:p>
          <a:p>
            <a:r>
              <a:rPr lang="zh-CN" altLang="en-US" dirty="0"/>
              <a:t>在踏上游戏开发旅途时我的终极目标是做自己的一个</a:t>
            </a:r>
            <a:r>
              <a:rPr lang="en-US" altLang="zh-CN" dirty="0"/>
              <a:t>ARPG</a:t>
            </a:r>
            <a:r>
              <a:rPr lang="zh-CN" altLang="en-US" dirty="0"/>
              <a:t>游戏，经过前一段时间的打基础沉淀，现在开始从</a:t>
            </a:r>
            <a:r>
              <a:rPr lang="en-US" altLang="zh-CN" dirty="0"/>
              <a:t>UE</a:t>
            </a:r>
            <a:r>
              <a:rPr lang="zh-CN" altLang="en-US" dirty="0"/>
              <a:t>实现这样的一个</a:t>
            </a:r>
            <a:r>
              <a:rPr lang="en-US" altLang="zh-CN" dirty="0"/>
              <a:t>Demo</a:t>
            </a:r>
          </a:p>
          <a:p>
            <a:r>
              <a:rPr lang="zh-CN" altLang="en-US" dirty="0"/>
              <a:t>由动画蓝图实现</a:t>
            </a:r>
            <a:r>
              <a:rPr lang="en-US" altLang="zh-CN" dirty="0"/>
              <a:t>Locomotion</a:t>
            </a:r>
            <a:r>
              <a:rPr lang="zh-CN" altLang="en-US" dirty="0"/>
              <a:t>，在角色</a:t>
            </a:r>
            <a:r>
              <a:rPr lang="en-US" altLang="zh-CN" dirty="0"/>
              <a:t>Character</a:t>
            </a:r>
            <a:r>
              <a:rPr lang="zh-CN" altLang="en-US" dirty="0"/>
              <a:t>蓝图中添加一个</a:t>
            </a:r>
            <a:r>
              <a:rPr lang="en-US" altLang="zh-CN" dirty="0"/>
              <a:t>attack</a:t>
            </a:r>
            <a:r>
              <a:rPr lang="zh-CN" altLang="en-US" dirty="0"/>
              <a:t>管理蓝图组件，通过播放动画蒙太奇和动画序列上的动画通知实现攻击连段、闪避、预输入。</a:t>
            </a:r>
            <a:endParaRPr lang="en-US" altLang="zh-CN" dirty="0"/>
          </a:p>
          <a:p>
            <a:r>
              <a:rPr lang="zh-CN" altLang="en-US" dirty="0"/>
              <a:t>具体的设计为将预输入和操作类型进行优先级排序，如：闪避</a:t>
            </a:r>
            <a:r>
              <a:rPr lang="en-US" altLang="zh-CN" dirty="0"/>
              <a:t>&gt;</a:t>
            </a:r>
            <a:r>
              <a:rPr lang="zh-CN" altLang="en-US" dirty="0"/>
              <a:t>攻击，在记录预输入的窗口时由高优先级的操作覆盖低优先级操作；在动画后摇可打断阶段则监听玩家操作，如果有则立即执行；</a:t>
            </a:r>
            <a:endParaRPr lang="en-US" altLang="zh-CN" dirty="0"/>
          </a:p>
        </p:txBody>
      </p:sp>
    </p:spTree>
    <p:extLst>
      <p:ext uri="{BB962C8B-B14F-4D97-AF65-F5344CB8AC3E}">
        <p14:creationId xmlns:p14="http://schemas.microsoft.com/office/powerpoint/2010/main" val="237658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71127-EFA7-70B7-8C15-E0F93BA67A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3E78E8-D069-4857-BAED-B4B42E039E68}"/>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F7D629C4-E005-9DB5-7646-802C38D5804C}"/>
              </a:ext>
            </a:extLst>
          </p:cNvPr>
          <p:cNvSpPr>
            <a:spLocks noGrp="1"/>
          </p:cNvSpPr>
          <p:nvPr>
            <p:ph idx="1"/>
          </p:nvPr>
        </p:nvSpPr>
        <p:spPr/>
        <p:txBody>
          <a:bodyPr/>
          <a:lstStyle/>
          <a:p>
            <a:r>
              <a:rPr lang="zh-CN" altLang="en-US" dirty="0"/>
              <a:t>受鬼泣</a:t>
            </a:r>
            <a:r>
              <a:rPr lang="en-US" altLang="zh-CN" dirty="0"/>
              <a:t>5</a:t>
            </a:r>
            <a:r>
              <a:rPr lang="zh-CN" altLang="en-US" dirty="0"/>
              <a:t>的相机模式启发，我在</a:t>
            </a:r>
            <a:r>
              <a:rPr lang="en-US" altLang="zh-CN" dirty="0"/>
              <a:t>UE5</a:t>
            </a:r>
            <a:r>
              <a:rPr lang="zh-CN" altLang="en-US" dirty="0"/>
              <a:t>中尽可能还原了鬼泣</a:t>
            </a:r>
            <a:r>
              <a:rPr lang="en-US" altLang="zh-CN" dirty="0"/>
              <a:t>5</a:t>
            </a:r>
            <a:r>
              <a:rPr lang="zh-CN" altLang="en-US" dirty="0"/>
              <a:t>的相机特性。</a:t>
            </a:r>
            <a:endParaRPr lang="en-US" altLang="zh-CN" dirty="0"/>
          </a:p>
          <a:p>
            <a:r>
              <a:rPr lang="zh-CN" altLang="en-US" dirty="0"/>
              <a:t>在鬼泣</a:t>
            </a:r>
            <a:r>
              <a:rPr lang="en-US" altLang="zh-CN" dirty="0"/>
              <a:t>5</a:t>
            </a:r>
            <a:r>
              <a:rPr lang="zh-CN" altLang="en-US" dirty="0"/>
              <a:t>这种高速战斗中，相机要保持以下两点原则：</a:t>
            </a:r>
            <a:endParaRPr lang="en-US" altLang="zh-CN" dirty="0"/>
          </a:p>
          <a:p>
            <a:pPr lvl="1"/>
            <a:r>
              <a:rPr lang="zh-CN" altLang="en-US" dirty="0"/>
              <a:t>尽可能减少镜头移动</a:t>
            </a:r>
            <a:endParaRPr lang="en-US" altLang="zh-CN" dirty="0"/>
          </a:p>
          <a:p>
            <a:pPr lvl="1"/>
            <a:r>
              <a:rPr lang="zh-CN" altLang="en-US" dirty="0"/>
              <a:t>确保目标和角色同时位于屏幕内</a:t>
            </a:r>
            <a:endParaRPr lang="en-US" altLang="zh-CN" dirty="0"/>
          </a:p>
          <a:p>
            <a:r>
              <a:rPr lang="zh-CN" altLang="en-US" dirty="0"/>
              <a:t>基于这些特性，我设计的相机逻辑为：</a:t>
            </a:r>
            <a:endParaRPr lang="en-US" altLang="zh-CN" dirty="0"/>
          </a:p>
          <a:p>
            <a:pPr lvl="1"/>
            <a:r>
              <a:rPr lang="zh-CN" altLang="en-US" dirty="0"/>
              <a:t>将相机弹簧臂的中心点设置为玩家与锁定目标中间</a:t>
            </a:r>
            <a:endParaRPr lang="en-US" altLang="zh-CN" dirty="0"/>
          </a:p>
          <a:p>
            <a:pPr lvl="1"/>
            <a:r>
              <a:rPr lang="zh-CN" altLang="en-US" dirty="0"/>
              <a:t>当相机移动到垂直于目标和玩家时，相机需要向后拉才能保证二者位于屏幕内，因此弹簧臂长度则根据目标、相机、玩家的位置夹角，通过建立曲线映射实现</a:t>
            </a:r>
            <a:endParaRPr lang="en-US" altLang="zh-CN" dirty="0"/>
          </a:p>
          <a:p>
            <a:pPr lvl="1"/>
            <a:r>
              <a:rPr lang="zh-CN" altLang="en-US" dirty="0"/>
              <a:t>额外的特性：当相机向玩家或目标移动时，稍微拉大机械臂长度，防止目标</a:t>
            </a:r>
            <a:r>
              <a:rPr lang="en-US" altLang="zh-CN" dirty="0"/>
              <a:t>/</a:t>
            </a:r>
            <a:r>
              <a:rPr lang="zh-CN" altLang="en-US" dirty="0"/>
              <a:t>玩家在画面中突然变大的突兀感；随后静止不动时，相机逐渐拉近</a:t>
            </a:r>
            <a:endParaRPr lang="en-US" altLang="zh-CN" dirty="0"/>
          </a:p>
          <a:p>
            <a:pPr lvl="1"/>
            <a:endParaRPr lang="en-US" altLang="zh-CN" dirty="0"/>
          </a:p>
        </p:txBody>
      </p:sp>
    </p:spTree>
    <p:extLst>
      <p:ext uri="{BB962C8B-B14F-4D97-AF65-F5344CB8AC3E}">
        <p14:creationId xmlns:p14="http://schemas.microsoft.com/office/powerpoint/2010/main" val="42870841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 NAM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Presenter name">
  <a:themeElements>
    <a:clrScheme name="Presenter name">
      <a:dk1>
        <a:srgbClr val="000000"/>
      </a:dk1>
      <a:lt1>
        <a:srgbClr val="FFFFFF"/>
      </a:lt1>
      <a:dk2>
        <a:srgbClr val="778495"/>
      </a:dk2>
      <a:lt2>
        <a:srgbClr val="F0F0F0"/>
      </a:lt2>
      <a:accent1>
        <a:srgbClr val="FC395B"/>
      </a:accent1>
      <a:accent2>
        <a:srgbClr val="E2825F"/>
      </a:accent2>
      <a:accent3>
        <a:srgbClr val="E9C944"/>
      </a:accent3>
      <a:accent4>
        <a:srgbClr val="617436"/>
      </a:accent4>
      <a:accent5>
        <a:srgbClr val="18B96E"/>
      </a:accent5>
      <a:accent6>
        <a:srgbClr val="19C0B4"/>
      </a:accent6>
      <a:hlink>
        <a:srgbClr val="FC395B"/>
      </a:hlink>
      <a:folHlink>
        <a:srgbClr val="BFBFBF"/>
      </a:folHlink>
    </a:clrScheme>
    <a:fontScheme name="Presenter name">
      <a:majorFont>
        <a:latin typeface="Arial"/>
        <a:ea typeface="微软雅黑"/>
        <a:cs typeface=""/>
      </a:majorFont>
      <a:minorFont>
        <a:latin typeface="Arial"/>
        <a:ea typeface="微软雅黑"/>
        <a:cs typeface=""/>
      </a:minorFont>
    </a:fontScheme>
    <a:fmtScheme name="Presenter na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er na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2750</Words>
  <Application>Microsoft Office PowerPoint</Application>
  <PresentationFormat>宽屏</PresentationFormat>
  <Paragraphs>127</Paragraphs>
  <Slides>31</Slides>
  <Notes>0</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31</vt:i4>
      </vt:variant>
    </vt:vector>
  </HeadingPairs>
  <TitlesOfParts>
    <vt:vector size="33" baseType="lpstr">
      <vt:lpstr>Arial</vt:lpstr>
      <vt:lpstr>Designed by Presenter name</vt:lpstr>
      <vt:lpstr>游戏开发作品集 </vt:lpstr>
      <vt:lpstr>前言</vt:lpstr>
      <vt:lpstr>《泡泡战斗艺术家》</vt:lpstr>
      <vt:lpstr>《泡泡战斗艺术家》</vt:lpstr>
      <vt:lpstr>《泡泡战斗艺术家》</vt:lpstr>
      <vt:lpstr>《泡泡战斗艺术家》</vt:lpstr>
      <vt:lpstr>《泡泡战斗艺术家》</vt:lpstr>
      <vt:lpstr>UE5 Demo</vt:lpstr>
      <vt:lpstr>UE5 Demo</vt:lpstr>
      <vt:lpstr>UE5 Demo</vt:lpstr>
      <vt:lpstr>UE5 Demo</vt:lpstr>
      <vt:lpstr>《Wandering Code》</vt:lpstr>
      <vt:lpstr>《Wandering Code》</vt:lpstr>
      <vt:lpstr>《Wandering Code》</vt:lpstr>
      <vt:lpstr>《AI竞技场》</vt:lpstr>
      <vt:lpstr>《AI竞技场》</vt:lpstr>
      <vt:lpstr>《AI竞技场》</vt:lpstr>
      <vt:lpstr>《美梦中学2024-2025年度秋季学期理综期末考试》</vt:lpstr>
      <vt:lpstr>《美梦中学2024-2025年度秋季学期理综期末考试》</vt:lpstr>
      <vt:lpstr>《美梦中学2024-2025年度秋季学期理综期末考试》</vt:lpstr>
      <vt:lpstr>《美梦中学2024-2025年度秋季学期理综期末考试》</vt:lpstr>
      <vt:lpstr>《壹步之遥》</vt:lpstr>
      <vt:lpstr>《壹步之遥》</vt:lpstr>
      <vt:lpstr>《壹步之遥》</vt:lpstr>
      <vt:lpstr>《壹步之遥》</vt:lpstr>
      <vt:lpstr>《Next 20 S》</vt:lpstr>
      <vt:lpstr>《Next 20 S》</vt:lpstr>
      <vt:lpstr>《Take Together》</vt:lpstr>
      <vt:lpstr>《Take Together》</vt:lpstr>
      <vt:lpstr>《Take Together》</vt:lpstr>
      <vt:lpstr>谢谢观看</vt:lpstr>
    </vt:vector>
  </TitlesOfParts>
  <Company>Presenter name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 name PowerPoint Template</dc:title>
  <dc:creator>Presenter name</dc:creator>
  <cp:lastModifiedBy>Misaka Mikoto</cp:lastModifiedBy>
  <cp:revision>129</cp:revision>
  <dcterms:created xsi:type="dcterms:W3CDTF">2023-06-05T05:58:43Z</dcterms:created>
  <dcterms:modified xsi:type="dcterms:W3CDTF">2025-08-13T07:32:48Z</dcterms:modified>
</cp:coreProperties>
</file>